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5" r:id="rId5"/>
    <p:sldId id="269" r:id="rId6"/>
    <p:sldId id="267" r:id="rId7"/>
    <p:sldId id="268" r:id="rId8"/>
    <p:sldId id="259" r:id="rId9"/>
    <p:sldId id="260" r:id="rId10"/>
    <p:sldId id="262" r:id="rId11"/>
    <p:sldId id="263" r:id="rId12"/>
    <p:sldId id="261"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97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456AB-FB3E-4C34-BE8F-48BC3A2E134A}" type="datetimeFigureOut">
              <a:rPr lang="en-US" smtClean="0"/>
              <a:pPr/>
              <a:t>9/4/2019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7876-6F66-4779-AAEC-263B38FCCB7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D7876-6F66-4779-AAEC-263B38FCCB7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64DB2D-9608-4869-9B17-F400C1DB13A9}" type="datetimeFigureOut">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2FCAB-1F94-4D8F-8D1D-A2DB5BF559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4DB2D-9608-4869-9B17-F400C1DB13A9}" type="datetimeFigureOut">
              <a:rPr lang="en-US" smtClean="0"/>
              <a:pPr/>
              <a:t>9/4/2019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2FCAB-1F94-4D8F-8D1D-A2DB5BF559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kwhelan@wcps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133601"/>
          </a:xfrm>
          <a:solidFill>
            <a:srgbClr val="CC00FF"/>
          </a:solidFill>
        </p:spPr>
        <p:txBody>
          <a:bodyPr>
            <a:normAutofit fontScale="90000"/>
          </a:bodyPr>
          <a:lstStyle/>
          <a:p>
            <a:br>
              <a:rPr lang="en-US" sz="4800" i="1" dirty="0">
                <a:solidFill>
                  <a:srgbClr val="FF0000"/>
                </a:solidFill>
              </a:rPr>
            </a:br>
            <a:r>
              <a:rPr lang="en-US" sz="4800" dirty="0">
                <a:solidFill>
                  <a:srgbClr val="FF0000"/>
                </a:solidFill>
                <a:latin typeface="Jokerman" pitchFamily="82" charset="0"/>
              </a:rPr>
              <a:t>Mrs. Whelan’s First Grade</a:t>
            </a:r>
            <a:br>
              <a:rPr lang="en-US" sz="4800" dirty="0">
                <a:solidFill>
                  <a:srgbClr val="FF0000"/>
                </a:solidFill>
                <a:latin typeface="Jokerman" pitchFamily="82" charset="0"/>
              </a:rPr>
            </a:br>
            <a:r>
              <a:rPr lang="en-US" sz="4800" dirty="0">
                <a:solidFill>
                  <a:srgbClr val="FF0000"/>
                </a:solidFill>
                <a:latin typeface="Jokerman" pitchFamily="82" charset="0"/>
              </a:rPr>
              <a:t>Class Information</a:t>
            </a:r>
            <a:br>
              <a:rPr lang="en-US" sz="4800" i="1" dirty="0">
                <a:solidFill>
                  <a:srgbClr val="FF0000"/>
                </a:solidFill>
              </a:rPr>
            </a:br>
            <a:r>
              <a:rPr lang="en-US" sz="4800" dirty="0">
                <a:solidFill>
                  <a:srgbClr val="00B0F0"/>
                </a:solidFill>
                <a:latin typeface="Comic Sans MS" pitchFamily="66" charset="0"/>
              </a:rPr>
              <a:t>2019-2020</a:t>
            </a:r>
            <a:br>
              <a:rPr lang="en-US" sz="4800" dirty="0">
                <a:solidFill>
                  <a:srgbClr val="00B0F0"/>
                </a:solidFill>
                <a:latin typeface="Comic Sans MS" pitchFamily="66" charset="0"/>
              </a:rPr>
            </a:br>
            <a:endParaRPr lang="en-US" sz="4800" i="1" dirty="0">
              <a:solidFill>
                <a:srgbClr val="FF0000"/>
              </a:solidFill>
            </a:endParaRPr>
          </a:p>
        </p:txBody>
      </p:sp>
      <p:sp>
        <p:nvSpPr>
          <p:cNvPr id="3" name="Subtitle 2"/>
          <p:cNvSpPr>
            <a:spLocks noGrp="1"/>
          </p:cNvSpPr>
          <p:nvPr>
            <p:ph type="subTitle" idx="1"/>
          </p:nvPr>
        </p:nvSpPr>
        <p:spPr>
          <a:xfrm>
            <a:off x="1066800" y="4953000"/>
            <a:ext cx="7162800" cy="1600200"/>
          </a:xfrm>
        </p:spPr>
        <p:txBody>
          <a:bodyPr>
            <a:normAutofit fontScale="92500" lnSpcReduction="10000"/>
          </a:bodyPr>
          <a:lstStyle/>
          <a:p>
            <a:r>
              <a:rPr lang="en-US" sz="2000" dirty="0">
                <a:solidFill>
                  <a:srgbClr val="7030A0"/>
                </a:solidFill>
                <a:latin typeface="Comic Sans MS" pitchFamily="66" charset="0"/>
              </a:rPr>
              <a:t>Thank you for coming tonight!</a:t>
            </a:r>
          </a:p>
          <a:p>
            <a:r>
              <a:rPr lang="en-US" sz="2000" dirty="0">
                <a:solidFill>
                  <a:srgbClr val="00B050"/>
                </a:solidFill>
                <a:latin typeface="Comic Sans MS" pitchFamily="66" charset="0"/>
              </a:rPr>
              <a:t>All information can be found on my </a:t>
            </a:r>
            <a:r>
              <a:rPr lang="en-US" sz="2000" dirty="0" err="1">
                <a:solidFill>
                  <a:srgbClr val="00B050"/>
                </a:solidFill>
                <a:latin typeface="Comic Sans MS" pitchFamily="66" charset="0"/>
              </a:rPr>
              <a:t>weebly</a:t>
            </a:r>
            <a:r>
              <a:rPr lang="en-US" sz="2000" dirty="0">
                <a:solidFill>
                  <a:srgbClr val="00B050"/>
                </a:solidFill>
                <a:latin typeface="Comic Sans MS" pitchFamily="66" charset="0"/>
              </a:rPr>
              <a:t> website:</a:t>
            </a:r>
          </a:p>
          <a:p>
            <a:r>
              <a:rPr lang="en-US" sz="2000" dirty="0">
                <a:solidFill>
                  <a:srgbClr val="00B050"/>
                </a:solidFill>
                <a:latin typeface="Comic Sans MS" pitchFamily="66" charset="0"/>
              </a:rPr>
              <a:t> </a:t>
            </a:r>
            <a:r>
              <a:rPr lang="en-US" sz="2000" dirty="0">
                <a:solidFill>
                  <a:srgbClr val="FF0000"/>
                </a:solidFill>
              </a:rPr>
              <a:t>northwoodses.wcpss.net/School Directory.html</a:t>
            </a:r>
          </a:p>
          <a:p>
            <a:r>
              <a:rPr lang="en-US" sz="2000" dirty="0">
                <a:solidFill>
                  <a:srgbClr val="0070C0"/>
                </a:solidFill>
              </a:rPr>
              <a:t>* click on First Grade Teachers and Whelan’s </a:t>
            </a:r>
            <a:r>
              <a:rPr lang="en-US" sz="2000" dirty="0" err="1">
                <a:solidFill>
                  <a:srgbClr val="0070C0"/>
                </a:solidFill>
              </a:rPr>
              <a:t>Weebly</a:t>
            </a:r>
            <a:r>
              <a:rPr lang="en-US" sz="2000" dirty="0">
                <a:solidFill>
                  <a:srgbClr val="0070C0"/>
                </a:solidFill>
              </a:rPr>
              <a:t> Site</a:t>
            </a:r>
            <a:br>
              <a:rPr lang="en-US" sz="2000" dirty="0"/>
            </a:br>
            <a:endParaRPr lang="en-US" sz="2000" dirty="0">
              <a:solidFill>
                <a:srgbClr val="00B050"/>
              </a:solidFill>
              <a:latin typeface="Comic Sans MS" pitchFamily="66" charset="0"/>
            </a:endParaRPr>
          </a:p>
          <a:p>
            <a:endParaRPr lang="en-US" sz="2000" dirty="0">
              <a:solidFill>
                <a:srgbClr val="00B050"/>
              </a:solidFill>
              <a:latin typeface="Comic Sans MS" pitchFamily="66" charset="0"/>
            </a:endParaRPr>
          </a:p>
        </p:txBody>
      </p:sp>
      <p:pic>
        <p:nvPicPr>
          <p:cNvPr id="1026" name="Picture 2" descr="C:\Documents and Settings\Karen\My Documents\My Pictures\Microsoft Clip Organizer\00090300.wmf"/>
          <p:cNvPicPr>
            <a:picLocks noChangeAspect="1" noChangeArrowheads="1"/>
          </p:cNvPicPr>
          <p:nvPr/>
        </p:nvPicPr>
        <p:blipFill>
          <a:blip r:embed="rId3" cstate="print"/>
          <a:srcRect/>
          <a:stretch>
            <a:fillRect/>
          </a:stretch>
        </p:blipFill>
        <p:spPr bwMode="auto">
          <a:xfrm>
            <a:off x="3352800" y="2743200"/>
            <a:ext cx="2456507" cy="1752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4000" dirty="0">
                <a:solidFill>
                  <a:srgbClr val="FF0000"/>
                </a:solidFill>
                <a:latin typeface="Jokerman" pitchFamily="82" charset="0"/>
              </a:rPr>
              <a:t>Assignments</a:t>
            </a: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a:buNone/>
            </a:pPr>
            <a:endParaRPr lang="en-US" b="1" dirty="0"/>
          </a:p>
          <a:p>
            <a:r>
              <a:rPr lang="en-US" sz="3100" b="1" u="sng" dirty="0">
                <a:solidFill>
                  <a:srgbClr val="00B0F0"/>
                </a:solidFill>
                <a:latin typeface="Comic Sans MS" pitchFamily="66" charset="0"/>
              </a:rPr>
              <a:t>Homework-</a:t>
            </a:r>
          </a:p>
          <a:p>
            <a:pPr>
              <a:buNone/>
            </a:pPr>
            <a:r>
              <a:rPr lang="en-US" sz="3100" i="1" dirty="0">
                <a:solidFill>
                  <a:srgbClr val="00B0F0"/>
                </a:solidFill>
                <a:latin typeface="Comic Sans MS" pitchFamily="66" charset="0"/>
              </a:rPr>
              <a:t>    </a:t>
            </a:r>
            <a:r>
              <a:rPr lang="en-US" sz="2000" dirty="0">
                <a:solidFill>
                  <a:srgbClr val="00B0F0"/>
                </a:solidFill>
                <a:latin typeface="Comic Sans MS" pitchFamily="66" charset="0"/>
              </a:rPr>
              <a:t>*No homework, except reading (Please see note regarding this)</a:t>
            </a:r>
            <a:endParaRPr lang="en-US" sz="2500" dirty="0">
              <a:solidFill>
                <a:srgbClr val="00B0F0"/>
              </a:solidFill>
              <a:latin typeface="Comic Sans MS" pitchFamily="66" charset="0"/>
            </a:endParaRPr>
          </a:p>
          <a:p>
            <a:endParaRPr lang="en-US" sz="2500" dirty="0">
              <a:latin typeface="Comic Sans MS" pitchFamily="66" charset="0"/>
            </a:endParaRPr>
          </a:p>
          <a:p>
            <a:r>
              <a:rPr lang="en-US" sz="2900" b="1" u="sng" dirty="0">
                <a:solidFill>
                  <a:srgbClr val="7030A0"/>
                </a:solidFill>
                <a:latin typeface="Comic Sans MS" pitchFamily="66" charset="0"/>
              </a:rPr>
              <a:t>Book In A Bag </a:t>
            </a:r>
          </a:p>
          <a:p>
            <a:pPr>
              <a:buNone/>
            </a:pPr>
            <a:r>
              <a:rPr lang="en-US" sz="2600" b="1" dirty="0">
                <a:solidFill>
                  <a:srgbClr val="7030A0"/>
                </a:solidFill>
                <a:latin typeface="Comic Sans MS" pitchFamily="66" charset="0"/>
              </a:rPr>
              <a:t>   </a:t>
            </a:r>
            <a:r>
              <a:rPr lang="en-US" sz="2000" b="1" dirty="0">
                <a:solidFill>
                  <a:srgbClr val="7030A0"/>
                </a:solidFill>
                <a:latin typeface="Comic Sans MS" pitchFamily="66" charset="0"/>
              </a:rPr>
              <a:t>*</a:t>
            </a:r>
            <a:r>
              <a:rPr lang="en-US" sz="2500" dirty="0">
                <a:solidFill>
                  <a:srgbClr val="7030A0"/>
                </a:solidFill>
                <a:latin typeface="Comic Sans MS" pitchFamily="66" charset="0"/>
              </a:rPr>
              <a:t>Y</a:t>
            </a:r>
            <a:r>
              <a:rPr lang="en-US" sz="2600" dirty="0">
                <a:solidFill>
                  <a:srgbClr val="7030A0"/>
                </a:solidFill>
                <a:latin typeface="Comic Sans MS" pitchFamily="66" charset="0"/>
              </a:rPr>
              <a:t>ou will start to see books coming home in a Ziploc bag.  These are “good fit books” for your child (books on their individual level).  Please have your child read all five books twice before returning the whole bag back.  Please remember to ask your child questions about the character, setting, main events (in story order), and make connections.  Also ask your child about specific parts of the particular story they are reading.  A good reader is a strategic reader!  It is so important to reinforce the reading strategies we will be teaching in class.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876800" cy="944562"/>
          </a:xfrm>
          <a:solidFill>
            <a:srgbClr val="CC00FF"/>
          </a:solidFill>
        </p:spPr>
        <p:txBody>
          <a:bodyPr>
            <a:normAutofit/>
          </a:bodyPr>
          <a:lstStyle/>
          <a:p>
            <a:r>
              <a:rPr lang="en-US" sz="4000" dirty="0">
                <a:solidFill>
                  <a:srgbClr val="3333FF"/>
                </a:solidFill>
                <a:latin typeface="Jokerman" pitchFamily="82" charset="0"/>
              </a:rPr>
              <a:t>Daily 5 and Cafe</a:t>
            </a:r>
          </a:p>
        </p:txBody>
      </p:sp>
      <p:sp>
        <p:nvSpPr>
          <p:cNvPr id="3" name="Content Placeholder 2"/>
          <p:cNvSpPr>
            <a:spLocks noGrp="1"/>
          </p:cNvSpPr>
          <p:nvPr>
            <p:ph idx="1"/>
          </p:nvPr>
        </p:nvSpPr>
        <p:spPr>
          <a:xfrm>
            <a:off x="457200" y="1371600"/>
            <a:ext cx="8229600" cy="4754563"/>
          </a:xfrm>
        </p:spPr>
        <p:txBody>
          <a:bodyPr>
            <a:normAutofit fontScale="40000" lnSpcReduction="20000"/>
          </a:bodyPr>
          <a:lstStyle/>
          <a:p>
            <a:r>
              <a:rPr lang="en-US" sz="4500" b="1" u="sng" dirty="0">
                <a:solidFill>
                  <a:srgbClr val="00B0F0"/>
                </a:solidFill>
              </a:rPr>
              <a:t>Daily 5</a:t>
            </a:r>
          </a:p>
          <a:p>
            <a:pPr>
              <a:buNone/>
            </a:pPr>
            <a:r>
              <a:rPr lang="en-US" sz="4500" b="1" dirty="0">
                <a:solidFill>
                  <a:srgbClr val="00B0F0"/>
                </a:solidFill>
              </a:rPr>
              <a:t>       </a:t>
            </a:r>
            <a:r>
              <a:rPr lang="en-US" sz="4000" b="1" dirty="0">
                <a:solidFill>
                  <a:srgbClr val="00B0F0"/>
                </a:solidFill>
                <a:latin typeface="Comic Sans MS" pitchFamily="66" charset="0"/>
              </a:rPr>
              <a:t>The Daily 5 is a system that teaches children to work independently on five different tasks that they engage in during our literacy block of time (2 rounds a day):</a:t>
            </a:r>
          </a:p>
          <a:p>
            <a:pPr>
              <a:buNone/>
            </a:pPr>
            <a:r>
              <a:rPr lang="en-US" sz="4000" dirty="0">
                <a:solidFill>
                  <a:srgbClr val="00B0F0"/>
                </a:solidFill>
                <a:latin typeface="Comic Sans MS" pitchFamily="66" charset="0"/>
              </a:rPr>
              <a:t>       1. Read to Self</a:t>
            </a:r>
          </a:p>
          <a:p>
            <a:pPr>
              <a:buNone/>
            </a:pPr>
            <a:r>
              <a:rPr lang="en-US" sz="4000" dirty="0">
                <a:solidFill>
                  <a:srgbClr val="00B0F0"/>
                </a:solidFill>
                <a:latin typeface="Comic Sans MS" pitchFamily="66" charset="0"/>
              </a:rPr>
              <a:t>       2. Read to Someone</a:t>
            </a:r>
          </a:p>
          <a:p>
            <a:pPr>
              <a:buNone/>
            </a:pPr>
            <a:r>
              <a:rPr lang="en-US" sz="4000" dirty="0">
                <a:solidFill>
                  <a:srgbClr val="00B0F0"/>
                </a:solidFill>
                <a:latin typeface="Comic Sans MS" pitchFamily="66" charset="0"/>
              </a:rPr>
              <a:t>       3. Work on Writing</a:t>
            </a:r>
          </a:p>
          <a:p>
            <a:pPr>
              <a:buNone/>
            </a:pPr>
            <a:r>
              <a:rPr lang="en-US" sz="4000" dirty="0">
                <a:solidFill>
                  <a:srgbClr val="00B0F0"/>
                </a:solidFill>
                <a:latin typeface="Comic Sans MS" pitchFamily="66" charset="0"/>
              </a:rPr>
              <a:t>       4. Spelling/Word Work</a:t>
            </a:r>
          </a:p>
          <a:p>
            <a:pPr>
              <a:buNone/>
            </a:pPr>
            <a:r>
              <a:rPr lang="en-US" sz="4000" dirty="0">
                <a:solidFill>
                  <a:srgbClr val="00B0F0"/>
                </a:solidFill>
                <a:latin typeface="Comic Sans MS" pitchFamily="66" charset="0"/>
              </a:rPr>
              <a:t>       5. Listen to reading</a:t>
            </a:r>
          </a:p>
          <a:p>
            <a:pPr>
              <a:buNone/>
            </a:pPr>
            <a:r>
              <a:rPr lang="en-US" sz="4000" dirty="0">
                <a:solidFill>
                  <a:srgbClr val="00B0F0"/>
                </a:solidFill>
                <a:latin typeface="Comic Sans MS" pitchFamily="66" charset="0"/>
              </a:rPr>
              <a:t>       This structure fosters meaningful and independent literacy practice, as well as promoting life long readers.  While children are engaged in the Daily 5, I am working with groups or individuals on literacy skills.</a:t>
            </a:r>
            <a:endParaRPr lang="en-US" sz="4000" b="1" dirty="0">
              <a:solidFill>
                <a:srgbClr val="00B0F0"/>
              </a:solidFill>
              <a:latin typeface="Comic Sans MS" pitchFamily="66" charset="0"/>
            </a:endParaRPr>
          </a:p>
          <a:p>
            <a:endParaRPr lang="en-US" sz="4500" b="1" dirty="0"/>
          </a:p>
          <a:p>
            <a:r>
              <a:rPr lang="en-US" sz="4800" b="1" u="sng" dirty="0">
                <a:solidFill>
                  <a:srgbClr val="FF0000"/>
                </a:solidFill>
              </a:rPr>
              <a:t>Café</a:t>
            </a:r>
            <a:endParaRPr lang="en-US" sz="4500" dirty="0">
              <a:solidFill>
                <a:srgbClr val="FF0000"/>
              </a:solidFill>
            </a:endParaRPr>
          </a:p>
          <a:p>
            <a:pPr>
              <a:buNone/>
            </a:pPr>
            <a:r>
              <a:rPr lang="en-US" sz="4500" b="1" dirty="0"/>
              <a:t>       </a:t>
            </a:r>
            <a:r>
              <a:rPr lang="en-US" sz="4000" b="1" dirty="0">
                <a:solidFill>
                  <a:srgbClr val="FF0000"/>
                </a:solidFill>
                <a:latin typeface="Comic Sans MS" pitchFamily="66" charset="0"/>
              </a:rPr>
              <a:t>The Café provides a structure for conferring, a language for talking about reading development, and a system for tracking growth and fostering student independence.  Through the use of the Daily 5 and the Café, each child’s literacy program is developed according to his/her own needs.</a:t>
            </a:r>
          </a:p>
          <a:p>
            <a:endParaRPr lang="en-US" sz="4000" dirty="0">
              <a:solidFill>
                <a:srgbClr val="FF0000"/>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FFFF00"/>
          </a:solidFill>
        </p:spPr>
        <p:txBody>
          <a:bodyPr>
            <a:normAutofit fontScale="90000"/>
          </a:bodyPr>
          <a:lstStyle/>
          <a:p>
            <a:r>
              <a:rPr lang="en-US" sz="4000" dirty="0">
                <a:solidFill>
                  <a:srgbClr val="00B050"/>
                </a:solidFill>
                <a:latin typeface="Jokerman" pitchFamily="82" charset="0"/>
              </a:rPr>
              <a:t>Academics</a:t>
            </a:r>
            <a:br>
              <a:rPr lang="en-US" dirty="0">
                <a:solidFill>
                  <a:srgbClr val="00B050"/>
                </a:solidFill>
              </a:rPr>
            </a:br>
            <a:r>
              <a:rPr lang="en-US" sz="2000" dirty="0">
                <a:solidFill>
                  <a:srgbClr val="FF0000"/>
                </a:solidFill>
              </a:rPr>
              <a:t>*All goals and objectives will be sent home each quarter</a:t>
            </a:r>
          </a:p>
        </p:txBody>
      </p:sp>
      <p:sp>
        <p:nvSpPr>
          <p:cNvPr id="3" name="Content Placeholder 2"/>
          <p:cNvSpPr>
            <a:spLocks noGrp="1"/>
          </p:cNvSpPr>
          <p:nvPr>
            <p:ph idx="1"/>
          </p:nvPr>
        </p:nvSpPr>
        <p:spPr>
          <a:xfrm>
            <a:off x="457200" y="1295400"/>
            <a:ext cx="8229600" cy="4830763"/>
          </a:xfrm>
        </p:spPr>
        <p:txBody>
          <a:bodyPr>
            <a:normAutofit fontScale="40000" lnSpcReduction="20000"/>
          </a:bodyPr>
          <a:lstStyle/>
          <a:p>
            <a:r>
              <a:rPr lang="en-US" sz="4500" b="1" u="sng" dirty="0">
                <a:solidFill>
                  <a:srgbClr val="00B050"/>
                </a:solidFill>
                <a:latin typeface="Comic Sans MS" pitchFamily="66" charset="0"/>
              </a:rPr>
              <a:t>Academics </a:t>
            </a:r>
          </a:p>
          <a:p>
            <a:pPr>
              <a:buNone/>
            </a:pPr>
            <a:r>
              <a:rPr lang="en-US" b="1" dirty="0">
                <a:solidFill>
                  <a:srgbClr val="00B050"/>
                </a:solidFill>
                <a:latin typeface="Comic Sans MS" pitchFamily="66" charset="0"/>
              </a:rPr>
              <a:t>     </a:t>
            </a:r>
          </a:p>
          <a:p>
            <a:pPr>
              <a:buNone/>
            </a:pPr>
            <a:r>
              <a:rPr lang="en-US" b="1" dirty="0">
                <a:solidFill>
                  <a:srgbClr val="00B050"/>
                </a:solidFill>
                <a:latin typeface="Comic Sans MS" pitchFamily="66" charset="0"/>
              </a:rPr>
              <a:t>     Our daily schedule incorporates the following (please refer to our class schedule for specific times):</a:t>
            </a:r>
          </a:p>
          <a:p>
            <a:pPr>
              <a:buNone/>
            </a:pPr>
            <a:r>
              <a:rPr lang="en-US" dirty="0">
                <a:solidFill>
                  <a:srgbClr val="00B050"/>
                </a:solidFill>
                <a:latin typeface="Comic Sans MS" pitchFamily="66" charset="0"/>
              </a:rPr>
              <a:t>       </a:t>
            </a:r>
          </a:p>
          <a:p>
            <a:pPr>
              <a:buNone/>
            </a:pPr>
            <a:r>
              <a:rPr lang="en-US" dirty="0">
                <a:solidFill>
                  <a:srgbClr val="00B050"/>
                </a:solidFill>
                <a:latin typeface="Comic Sans MS" pitchFamily="66" charset="0"/>
              </a:rPr>
              <a:t>       Math</a:t>
            </a:r>
          </a:p>
          <a:p>
            <a:pPr>
              <a:buNone/>
            </a:pPr>
            <a:r>
              <a:rPr lang="en-US" dirty="0">
                <a:solidFill>
                  <a:srgbClr val="00B050"/>
                </a:solidFill>
                <a:latin typeface="Comic Sans MS" pitchFamily="66" charset="0"/>
              </a:rPr>
              <a:t>       Reading</a:t>
            </a:r>
          </a:p>
          <a:p>
            <a:pPr>
              <a:buNone/>
            </a:pPr>
            <a:r>
              <a:rPr lang="en-US" dirty="0">
                <a:solidFill>
                  <a:srgbClr val="00B050"/>
                </a:solidFill>
                <a:latin typeface="Comic Sans MS" pitchFamily="66" charset="0"/>
              </a:rPr>
              <a:t>       Writing</a:t>
            </a:r>
          </a:p>
          <a:p>
            <a:pPr>
              <a:buNone/>
            </a:pPr>
            <a:r>
              <a:rPr lang="en-US" dirty="0">
                <a:solidFill>
                  <a:srgbClr val="00B050"/>
                </a:solidFill>
                <a:latin typeface="Comic Sans MS" pitchFamily="66" charset="0"/>
              </a:rPr>
              <a:t>       Daily 5/Café</a:t>
            </a:r>
          </a:p>
          <a:p>
            <a:pPr>
              <a:buNone/>
            </a:pPr>
            <a:r>
              <a:rPr lang="en-US" dirty="0">
                <a:solidFill>
                  <a:srgbClr val="00B050"/>
                </a:solidFill>
                <a:latin typeface="Comic Sans MS" pitchFamily="66" charset="0"/>
              </a:rPr>
              <a:t>       Science</a:t>
            </a:r>
          </a:p>
          <a:p>
            <a:pPr>
              <a:buNone/>
            </a:pPr>
            <a:r>
              <a:rPr lang="en-US" dirty="0">
                <a:solidFill>
                  <a:srgbClr val="00B050"/>
                </a:solidFill>
                <a:latin typeface="Comic Sans MS" pitchFamily="66" charset="0"/>
              </a:rPr>
              <a:t>       Social Studies</a:t>
            </a:r>
          </a:p>
          <a:p>
            <a:pPr>
              <a:buNone/>
            </a:pPr>
            <a:r>
              <a:rPr lang="en-US" dirty="0">
                <a:solidFill>
                  <a:srgbClr val="00B050"/>
                </a:solidFill>
                <a:latin typeface="Comic Sans MS" pitchFamily="66" charset="0"/>
              </a:rPr>
              <a:t>       Technology (computers, smart board, ipad, document camera, &amp; computer lab/laptops)</a:t>
            </a:r>
          </a:p>
          <a:p>
            <a:pPr>
              <a:buNone/>
            </a:pPr>
            <a:r>
              <a:rPr lang="en-US" dirty="0">
                <a:solidFill>
                  <a:srgbClr val="00B050"/>
                </a:solidFill>
                <a:latin typeface="Comic Sans MS" pitchFamily="66" charset="0"/>
              </a:rPr>
              <a:t>       Specials (P.E., Music, Art, Computer Lab, Reader’s Theater, and Media) </a:t>
            </a:r>
          </a:p>
          <a:p>
            <a:pPr>
              <a:buNone/>
            </a:pPr>
            <a:r>
              <a:rPr lang="en-US" dirty="0">
                <a:solidFill>
                  <a:srgbClr val="00B050"/>
                </a:solidFill>
                <a:latin typeface="Comic Sans MS" pitchFamily="66" charset="0"/>
              </a:rPr>
              <a:t>       Snack</a:t>
            </a:r>
          </a:p>
          <a:p>
            <a:pPr>
              <a:buNone/>
            </a:pPr>
            <a:r>
              <a:rPr lang="en-US" dirty="0">
                <a:solidFill>
                  <a:srgbClr val="00B050"/>
                </a:solidFill>
                <a:latin typeface="Comic Sans MS" pitchFamily="66" charset="0"/>
              </a:rPr>
              <a:t>       Outside recess (30 minutes)</a:t>
            </a:r>
          </a:p>
          <a:p>
            <a:pPr>
              <a:buNone/>
            </a:pPr>
            <a:r>
              <a:rPr lang="en-US" dirty="0">
                <a:solidFill>
                  <a:srgbClr val="00B050"/>
                </a:solidFill>
                <a:latin typeface="Comic Sans MS" pitchFamily="66" charset="0"/>
              </a:rPr>
              <a:t>       </a:t>
            </a:r>
            <a:endParaRPr lang="en-US" b="1" dirty="0">
              <a:solidFill>
                <a:srgbClr val="00B050"/>
              </a:solidFill>
              <a:latin typeface="Comic Sans MS" pitchFamily="66" charset="0"/>
            </a:endParaRPr>
          </a:p>
          <a:p>
            <a:pPr>
              <a:buNone/>
            </a:pPr>
            <a:r>
              <a:rPr lang="en-US" i="1" dirty="0">
                <a:solidFill>
                  <a:srgbClr val="00B050"/>
                </a:solidFill>
                <a:latin typeface="Comic Sans MS" pitchFamily="66" charset="0"/>
              </a:rPr>
              <a:t>       When my students leave me at the end of the year, I not only expect them to master skills on a First Grade level, but to gain a positive self esteem and acquire the ability to work together!</a:t>
            </a:r>
          </a:p>
          <a:p>
            <a:endParaRPr lang="en-US" dirty="0">
              <a:latin typeface="Comic Sans MS" pitchFamily="66" charset="0"/>
            </a:endParaRPr>
          </a:p>
          <a:p>
            <a:pPr>
              <a:buNone/>
            </a:pPr>
            <a:r>
              <a:rPr lang="en-US" b="1" dirty="0">
                <a:latin typeface="Comic Sans MS" pitchFamily="66" charset="0"/>
              </a:rPr>
              <a:t>     </a:t>
            </a:r>
            <a:r>
              <a:rPr lang="en-US" b="1" dirty="0">
                <a:solidFill>
                  <a:srgbClr val="0070C0"/>
                </a:solidFill>
                <a:latin typeface="Comic Sans MS" pitchFamily="66" charset="0"/>
              </a:rPr>
              <a:t>Student Support Team - If there is any concern with a child’s academic performance or their behavior (he/she is performing at a level 1 or 2), they may be referred to our Student Support Team.  Members of this committee will provide strategies for both parents and teachers to use in order to help him/her improve.</a:t>
            </a:r>
          </a:p>
          <a:p>
            <a:endParaRPr lang="en-US"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r>
              <a:rPr lang="en-US" sz="4000" dirty="0">
                <a:solidFill>
                  <a:srgbClr val="FF33CC"/>
                </a:solidFill>
                <a:latin typeface="Jokerman" pitchFamily="82" charset="0"/>
              </a:rPr>
              <a:t>Thank you for coming tonight!</a:t>
            </a:r>
          </a:p>
        </p:txBody>
      </p:sp>
      <p:sp>
        <p:nvSpPr>
          <p:cNvPr id="3" name="Content Placeholder 2"/>
          <p:cNvSpPr>
            <a:spLocks noGrp="1"/>
          </p:cNvSpPr>
          <p:nvPr>
            <p:ph idx="1"/>
          </p:nvPr>
        </p:nvSpPr>
        <p:spPr/>
        <p:txBody>
          <a:bodyPr>
            <a:normAutofit/>
          </a:bodyPr>
          <a:lstStyle/>
          <a:p>
            <a:pPr algn="ctr">
              <a:buNone/>
            </a:pPr>
            <a:endParaRPr lang="en-US" sz="2800" dirty="0">
              <a:solidFill>
                <a:srgbClr val="3333FF"/>
              </a:solidFill>
            </a:endParaRPr>
          </a:p>
          <a:p>
            <a:pPr algn="ctr">
              <a:buNone/>
            </a:pPr>
            <a:r>
              <a:rPr lang="en-US" sz="2800" dirty="0">
                <a:solidFill>
                  <a:srgbClr val="3333FF"/>
                </a:solidFill>
              </a:rPr>
              <a:t>End of 1</a:t>
            </a:r>
            <a:r>
              <a:rPr lang="en-US" sz="2800" baseline="30000" dirty="0">
                <a:solidFill>
                  <a:srgbClr val="3333FF"/>
                </a:solidFill>
              </a:rPr>
              <a:t>st</a:t>
            </a:r>
            <a:r>
              <a:rPr lang="en-US" sz="2800" dirty="0">
                <a:solidFill>
                  <a:srgbClr val="3333FF"/>
                </a:solidFill>
              </a:rPr>
              <a:t> Quarter – conference/report card</a:t>
            </a:r>
          </a:p>
          <a:p>
            <a:pPr algn="ctr">
              <a:buNone/>
            </a:pPr>
            <a:r>
              <a:rPr lang="en-US" sz="2800" dirty="0">
                <a:solidFill>
                  <a:srgbClr val="3333FF"/>
                </a:solidFill>
              </a:rPr>
              <a:t>End of 2nd Quarter - report card</a:t>
            </a:r>
          </a:p>
          <a:p>
            <a:pPr algn="ctr">
              <a:buNone/>
            </a:pPr>
            <a:r>
              <a:rPr lang="en-US" sz="2800" dirty="0">
                <a:solidFill>
                  <a:srgbClr val="3333FF"/>
                </a:solidFill>
              </a:rPr>
              <a:t>End of 3</a:t>
            </a:r>
            <a:r>
              <a:rPr lang="en-US" sz="2800" baseline="30000" dirty="0">
                <a:solidFill>
                  <a:srgbClr val="3333FF"/>
                </a:solidFill>
              </a:rPr>
              <a:t>rd</a:t>
            </a:r>
            <a:r>
              <a:rPr lang="en-US" sz="2800" dirty="0">
                <a:solidFill>
                  <a:srgbClr val="3333FF"/>
                </a:solidFill>
              </a:rPr>
              <a:t> Quarter - report card  </a:t>
            </a:r>
          </a:p>
          <a:p>
            <a:pPr algn="ctr">
              <a:buNone/>
            </a:pPr>
            <a:r>
              <a:rPr lang="en-US" sz="2800" dirty="0">
                <a:solidFill>
                  <a:srgbClr val="3333FF"/>
                </a:solidFill>
              </a:rPr>
              <a:t>End of 4</a:t>
            </a:r>
            <a:r>
              <a:rPr lang="en-US" sz="2800" baseline="30000" dirty="0">
                <a:solidFill>
                  <a:srgbClr val="3333FF"/>
                </a:solidFill>
              </a:rPr>
              <a:t>th</a:t>
            </a:r>
            <a:r>
              <a:rPr lang="en-US" sz="2800" dirty="0">
                <a:solidFill>
                  <a:srgbClr val="3333FF"/>
                </a:solidFill>
              </a:rPr>
              <a:t> Quarter – conference/report card</a:t>
            </a:r>
          </a:p>
          <a:p>
            <a:pPr>
              <a:buNone/>
            </a:pPr>
            <a:endParaRPr lang="en-US" sz="2800" dirty="0">
              <a:solidFill>
                <a:srgbClr val="CC00FF"/>
              </a:solidFill>
            </a:endParaRPr>
          </a:p>
          <a:p>
            <a:pPr>
              <a:buNone/>
            </a:pPr>
            <a:r>
              <a:rPr lang="en-US" sz="2800" dirty="0">
                <a:solidFill>
                  <a:srgbClr val="CC00FF"/>
                </a:solidFill>
              </a:rPr>
              <a:t>☺ I look forward to an exciting and successful year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4000" dirty="0">
                <a:solidFill>
                  <a:srgbClr val="CC00FF"/>
                </a:solidFill>
                <a:latin typeface="Jokerman" pitchFamily="82" charset="0"/>
              </a:rPr>
              <a:t>Welcome To First Grade</a:t>
            </a:r>
            <a:r>
              <a:rPr lang="en-US" dirty="0">
                <a:solidFill>
                  <a:srgbClr val="CC00FF"/>
                </a:solidFill>
              </a:rPr>
              <a:t>!</a:t>
            </a:r>
          </a:p>
        </p:txBody>
      </p:sp>
      <p:sp>
        <p:nvSpPr>
          <p:cNvPr id="3" name="Content Placeholder 2"/>
          <p:cNvSpPr>
            <a:spLocks noGrp="1"/>
          </p:cNvSpPr>
          <p:nvPr>
            <p:ph idx="1"/>
          </p:nvPr>
        </p:nvSpPr>
        <p:spPr>
          <a:xfrm>
            <a:off x="457200" y="1600200"/>
            <a:ext cx="8229600" cy="5181600"/>
          </a:xfrm>
        </p:spPr>
        <p:txBody>
          <a:bodyPr>
            <a:normAutofit/>
          </a:bodyPr>
          <a:lstStyle/>
          <a:p>
            <a:pPr algn="ctr">
              <a:buNone/>
            </a:pPr>
            <a:r>
              <a:rPr lang="en-US" b="1" u="sng" dirty="0">
                <a:solidFill>
                  <a:srgbClr val="FF0000"/>
                </a:solidFill>
                <a:latin typeface="Comic Sans MS" pitchFamily="66" charset="0"/>
              </a:rPr>
              <a:t>Introduction - My Background</a:t>
            </a:r>
          </a:p>
          <a:p>
            <a:pPr>
              <a:buNone/>
            </a:pPr>
            <a:r>
              <a:rPr lang="en-US" dirty="0"/>
              <a:t>    </a:t>
            </a:r>
            <a:r>
              <a:rPr lang="en-US" sz="1800" dirty="0">
                <a:solidFill>
                  <a:srgbClr val="3333FF"/>
                </a:solidFill>
              </a:rPr>
              <a:t>I have a Bachelors Degree in Elementary Education (N-6) and a Masters Degree in Reading (K-12).  </a:t>
            </a:r>
            <a:r>
              <a:rPr lang="en-US" sz="1800" dirty="0">
                <a:solidFill>
                  <a:srgbClr val="00B050"/>
                </a:solidFill>
              </a:rPr>
              <a:t>I have been teaching for twenty three years.</a:t>
            </a:r>
            <a:r>
              <a:rPr lang="en-US" sz="1800" dirty="0">
                <a:solidFill>
                  <a:srgbClr val="3333FF"/>
                </a:solidFill>
              </a:rPr>
              <a:t>  I taught First Grade in New York for 4 years and then moved to NC.  I’ve been at Northwoods for the last 19 years.  I taught Kindergarten for 12 years and then moved up to First Grade 7 years ago!                                        </a:t>
            </a:r>
          </a:p>
        </p:txBody>
      </p:sp>
      <p:pic>
        <p:nvPicPr>
          <p:cNvPr id="6" name="Picture 5" descr="Family 2018.png"/>
          <p:cNvPicPr>
            <a:picLocks noChangeAspect="1"/>
          </p:cNvPicPr>
          <p:nvPr/>
        </p:nvPicPr>
        <p:blipFill>
          <a:blip r:embed="rId2" cstate="print"/>
          <a:stretch>
            <a:fillRect/>
          </a:stretch>
        </p:blipFill>
        <p:spPr>
          <a:xfrm>
            <a:off x="2005012" y="3886200"/>
            <a:ext cx="1728788" cy="2634343"/>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642372" y="4555705"/>
            <a:ext cx="1433512" cy="143351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315200" y="3733800"/>
            <a:ext cx="1462087" cy="1538661"/>
          </a:xfrm>
          <a:prstGeom prst="rect">
            <a:avLst/>
          </a:prstGeom>
          <a:noFill/>
          <a:ln w="9525">
            <a:noFill/>
            <a:miter lim="800000"/>
            <a:headEnd/>
            <a:tailEnd/>
          </a:ln>
        </p:spPr>
      </p:pic>
      <p:pic>
        <p:nvPicPr>
          <p:cNvPr id="5" name="Picture 4" descr="A dog lying on a bed&#10;&#10;Description automatically generated">
            <a:extLst>
              <a:ext uri="{FF2B5EF4-FFF2-40B4-BE49-F238E27FC236}">
                <a16:creationId xmlns:a16="http://schemas.microsoft.com/office/drawing/2014/main" id="{C5FC3AEB-38CF-45C7-92D6-B03F1EA41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0968" y="3594100"/>
            <a:ext cx="1462088" cy="15330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962400" cy="715962"/>
          </a:xfrm>
          <a:solidFill>
            <a:srgbClr val="00B0F0"/>
          </a:solidFill>
        </p:spPr>
        <p:txBody>
          <a:bodyPr>
            <a:normAutofit fontScale="90000"/>
          </a:bodyPr>
          <a:lstStyle/>
          <a:p>
            <a:r>
              <a:rPr lang="en-US" dirty="0">
                <a:solidFill>
                  <a:srgbClr val="FF0000"/>
                </a:solidFill>
                <a:latin typeface="Jokerman" pitchFamily="82" charset="0"/>
              </a:rPr>
              <a:t>Policies</a:t>
            </a:r>
          </a:p>
        </p:txBody>
      </p:sp>
      <p:sp>
        <p:nvSpPr>
          <p:cNvPr id="3" name="Content Placeholder 2"/>
          <p:cNvSpPr>
            <a:spLocks noGrp="1"/>
          </p:cNvSpPr>
          <p:nvPr>
            <p:ph idx="1"/>
          </p:nvPr>
        </p:nvSpPr>
        <p:spPr>
          <a:xfrm>
            <a:off x="457200" y="914400"/>
            <a:ext cx="8229600" cy="5943600"/>
          </a:xfrm>
        </p:spPr>
        <p:txBody>
          <a:bodyPr>
            <a:noAutofit/>
          </a:bodyPr>
          <a:lstStyle/>
          <a:p>
            <a:r>
              <a:rPr lang="en-US" sz="1600" b="1" u="sng" dirty="0">
                <a:solidFill>
                  <a:srgbClr val="3333FF"/>
                </a:solidFill>
                <a:latin typeface="Comic Sans MS" pitchFamily="66" charset="0"/>
              </a:rPr>
              <a:t>Rules and Consequences</a:t>
            </a:r>
          </a:p>
          <a:p>
            <a:pPr>
              <a:buNone/>
            </a:pPr>
            <a:r>
              <a:rPr lang="en-US" sz="1600" b="1" dirty="0">
                <a:solidFill>
                  <a:srgbClr val="3333FF"/>
                </a:solidFill>
                <a:latin typeface="Comic Sans MS" pitchFamily="66" charset="0"/>
              </a:rPr>
              <a:t>     * Created together and posted</a:t>
            </a:r>
          </a:p>
          <a:p>
            <a:pPr>
              <a:buNone/>
            </a:pPr>
            <a:r>
              <a:rPr lang="en-US" sz="1600" b="1" dirty="0">
                <a:solidFill>
                  <a:srgbClr val="3333FF"/>
                </a:solidFill>
                <a:latin typeface="Comic Sans MS" pitchFamily="66" charset="0"/>
              </a:rPr>
              <a:t>     </a:t>
            </a:r>
            <a:endParaRPr lang="en-US" sz="1600" dirty="0">
              <a:latin typeface="Comic Sans MS" pitchFamily="66" charset="0"/>
            </a:endParaRPr>
          </a:p>
          <a:p>
            <a:r>
              <a:rPr lang="en-US" sz="1600" b="1" u="sng" dirty="0">
                <a:solidFill>
                  <a:srgbClr val="00B050"/>
                </a:solidFill>
                <a:latin typeface="Comic Sans MS" pitchFamily="66" charset="0"/>
              </a:rPr>
              <a:t>Behavior System </a:t>
            </a:r>
            <a:r>
              <a:rPr lang="en-US" sz="1600" b="1" u="sng" dirty="0">
                <a:latin typeface="Comic Sans MS" pitchFamily="66" charset="0"/>
              </a:rPr>
              <a:t> </a:t>
            </a:r>
          </a:p>
          <a:p>
            <a:pPr>
              <a:buNone/>
            </a:pPr>
            <a:r>
              <a:rPr lang="en-US" sz="1600" b="1" dirty="0">
                <a:solidFill>
                  <a:srgbClr val="00B050"/>
                </a:solidFill>
                <a:latin typeface="Comic Sans MS" pitchFamily="66" charset="0"/>
              </a:rPr>
              <a:t>     * We use a penny system (calendar comes home daily) – the color of the   </a:t>
            </a:r>
          </a:p>
          <a:p>
            <a:pPr>
              <a:buNone/>
            </a:pPr>
            <a:r>
              <a:rPr lang="en-US" sz="1600" b="1" dirty="0">
                <a:solidFill>
                  <a:srgbClr val="00B050"/>
                </a:solidFill>
                <a:latin typeface="Comic Sans MS" pitchFamily="66" charset="0"/>
              </a:rPr>
              <a:t>       penny stamp has no significance </a:t>
            </a:r>
          </a:p>
          <a:p>
            <a:pPr>
              <a:buNone/>
            </a:pPr>
            <a:r>
              <a:rPr lang="en-US" sz="1600" b="1" dirty="0">
                <a:solidFill>
                  <a:srgbClr val="00B050"/>
                </a:solidFill>
                <a:latin typeface="Comic Sans MS" pitchFamily="66" charset="0"/>
              </a:rPr>
              <a:t>                             </a:t>
            </a:r>
          </a:p>
          <a:p>
            <a:pPr>
              <a:buNone/>
            </a:pPr>
            <a:r>
              <a:rPr lang="en-US" sz="1600" b="1" dirty="0">
                <a:solidFill>
                  <a:srgbClr val="00B050"/>
                </a:solidFill>
                <a:latin typeface="Comic Sans MS" pitchFamily="66" charset="0"/>
              </a:rPr>
              <a:t>     * Children can cash in his/her money once a month for prizes of different  </a:t>
            </a:r>
          </a:p>
          <a:p>
            <a:pPr>
              <a:buNone/>
            </a:pPr>
            <a:r>
              <a:rPr lang="en-US" sz="1600" b="1" dirty="0">
                <a:solidFill>
                  <a:srgbClr val="00B050"/>
                </a:solidFill>
                <a:latin typeface="Comic Sans MS" pitchFamily="66" charset="0"/>
              </a:rPr>
              <a:t>       values </a:t>
            </a:r>
          </a:p>
          <a:p>
            <a:endParaRPr lang="en-US" sz="1600" dirty="0">
              <a:latin typeface="Comic Sans MS" pitchFamily="66" charset="0"/>
            </a:endParaRPr>
          </a:p>
          <a:p>
            <a:r>
              <a:rPr lang="en-US" sz="1600" b="1" u="sng" dirty="0">
                <a:solidFill>
                  <a:srgbClr val="CC00FF"/>
                </a:solidFill>
                <a:latin typeface="Comic Sans MS" pitchFamily="66" charset="0"/>
              </a:rPr>
              <a:t>PBIS Incentives</a:t>
            </a:r>
          </a:p>
          <a:p>
            <a:pPr>
              <a:buNone/>
            </a:pPr>
            <a:r>
              <a:rPr lang="en-US" sz="1600" b="1" dirty="0">
                <a:solidFill>
                  <a:srgbClr val="CC00FF"/>
                </a:solidFill>
                <a:latin typeface="Comic Sans MS" pitchFamily="66" charset="0"/>
              </a:rPr>
              <a:t>     * Northwoods is proud to be an exemplar PBIS school, which stands for   </a:t>
            </a:r>
          </a:p>
          <a:p>
            <a:pPr>
              <a:buNone/>
            </a:pPr>
            <a:r>
              <a:rPr lang="en-US" sz="1600" b="1" dirty="0">
                <a:solidFill>
                  <a:srgbClr val="CC00FF"/>
                </a:solidFill>
                <a:latin typeface="Comic Sans MS" pitchFamily="66" charset="0"/>
              </a:rPr>
              <a:t>       Positive Behavioral Interventions and Supports.  This is a school wide   </a:t>
            </a:r>
          </a:p>
          <a:p>
            <a:pPr>
              <a:buNone/>
            </a:pPr>
            <a:r>
              <a:rPr lang="en-US" sz="1600" b="1" dirty="0">
                <a:solidFill>
                  <a:srgbClr val="CC00FF"/>
                </a:solidFill>
                <a:latin typeface="Comic Sans MS" pitchFamily="66" charset="0"/>
              </a:rPr>
              <a:t>       program.</a:t>
            </a:r>
          </a:p>
          <a:p>
            <a:pPr>
              <a:buNone/>
            </a:pPr>
            <a:r>
              <a:rPr lang="en-US" sz="1600" b="1" dirty="0">
                <a:solidFill>
                  <a:srgbClr val="CC00FF"/>
                </a:solidFill>
                <a:latin typeface="Comic Sans MS" pitchFamily="66" charset="0"/>
              </a:rPr>
              <a:t>     * compliments are given to the group for working together and lighthouse </a:t>
            </a:r>
          </a:p>
          <a:p>
            <a:pPr>
              <a:buNone/>
            </a:pPr>
            <a:r>
              <a:rPr lang="en-US" sz="1600" b="1" dirty="0">
                <a:solidFill>
                  <a:srgbClr val="CC00FF"/>
                </a:solidFill>
                <a:latin typeface="Comic Sans MS" pitchFamily="66" charset="0"/>
              </a:rPr>
              <a:t>       tickets are given to individuals who display CLIMB.</a:t>
            </a:r>
            <a:endParaRPr lang="en-US" sz="1600" dirty="0">
              <a:solidFill>
                <a:srgbClr val="CC00FF"/>
              </a:solidFill>
              <a:latin typeface="Comic Sans MS" pitchFamily="66" charset="0"/>
            </a:endParaRPr>
          </a:p>
          <a:p>
            <a:pPr>
              <a:buNone/>
            </a:pPr>
            <a:endParaRPr lang="en-US" sz="1600" b="1" dirty="0">
              <a:solidFill>
                <a:srgbClr val="FF0000"/>
              </a:solidFill>
              <a:latin typeface="Comic Sans MS" pitchFamily="66" charset="0"/>
            </a:endParaRPr>
          </a:p>
          <a:p>
            <a:r>
              <a:rPr lang="en-US" sz="1600" b="1" u="sng" dirty="0">
                <a:solidFill>
                  <a:srgbClr val="7030A0"/>
                </a:solidFill>
                <a:latin typeface="Comic Sans MS" pitchFamily="66" charset="0"/>
              </a:rPr>
              <a:t>Food</a:t>
            </a:r>
          </a:p>
          <a:p>
            <a:pPr>
              <a:buNone/>
            </a:pPr>
            <a:r>
              <a:rPr lang="en-US" sz="1600" b="1" dirty="0">
                <a:solidFill>
                  <a:srgbClr val="7030A0"/>
                </a:solidFill>
                <a:latin typeface="Comic Sans MS" pitchFamily="66" charset="0"/>
              </a:rPr>
              <a:t>    * All food brought into school for the class to share must be store bought.   </a:t>
            </a:r>
          </a:p>
          <a:p>
            <a:pPr>
              <a:buNone/>
            </a:pPr>
            <a:r>
              <a:rPr lang="en-US" sz="1600" b="1" dirty="0">
                <a:solidFill>
                  <a:srgbClr val="7030A0"/>
                </a:solidFill>
                <a:latin typeface="Comic Sans MS" pitchFamily="66" charset="0"/>
              </a:rPr>
              <a:t>       This is a Wake County policy.</a:t>
            </a:r>
            <a:endParaRPr lang="en-US" sz="1600" dirty="0">
              <a:solidFill>
                <a:srgbClr val="7030A0"/>
              </a:solidFill>
              <a:latin typeface="Comic Sans MS" pitchFamily="66" charset="0"/>
            </a:endParaRPr>
          </a:p>
        </p:txBody>
      </p:sp>
      <p:pic>
        <p:nvPicPr>
          <p:cNvPr id="2050" name="Picture 2" descr="C:\Documents and Settings\Karen\Local Settings\Temporary Internet Files\Content.IE5\S2B0I6HZ\MC900440428[1].wmf"/>
          <p:cNvPicPr>
            <a:picLocks noChangeAspect="1" noChangeArrowheads="1"/>
          </p:cNvPicPr>
          <p:nvPr/>
        </p:nvPicPr>
        <p:blipFill>
          <a:blip r:embed="rId2" cstate="print"/>
          <a:srcRect/>
          <a:stretch>
            <a:fillRect/>
          </a:stretch>
        </p:blipFill>
        <p:spPr bwMode="auto">
          <a:xfrm>
            <a:off x="7696200" y="990600"/>
            <a:ext cx="669925" cy="7054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92D050"/>
          </a:solidFill>
        </p:spPr>
        <p:txBody>
          <a:bodyPr>
            <a:normAutofit fontScale="90000"/>
          </a:bodyPr>
          <a:lstStyle/>
          <a:p>
            <a:r>
              <a:rPr lang="en-US" dirty="0">
                <a:solidFill>
                  <a:srgbClr val="3333FF"/>
                </a:solidFill>
                <a:latin typeface="Jokerman" pitchFamily="82" charset="0"/>
              </a:rPr>
              <a:t>ELA (English Language Arts)</a:t>
            </a:r>
          </a:p>
        </p:txBody>
      </p:sp>
      <p:sp>
        <p:nvSpPr>
          <p:cNvPr id="3" name="Content Placeholder 2"/>
          <p:cNvSpPr>
            <a:spLocks noGrp="1"/>
          </p:cNvSpPr>
          <p:nvPr>
            <p:ph idx="1"/>
          </p:nvPr>
        </p:nvSpPr>
        <p:spPr>
          <a:xfrm>
            <a:off x="457200" y="990600"/>
            <a:ext cx="8229600" cy="5562600"/>
          </a:xfrm>
        </p:spPr>
        <p:txBody>
          <a:bodyPr>
            <a:normAutofit fontScale="92500"/>
          </a:bodyPr>
          <a:lstStyle/>
          <a:p>
            <a:r>
              <a:rPr lang="en-US" sz="1400" b="1" u="sng" dirty="0">
                <a:solidFill>
                  <a:srgbClr val="00B0F0"/>
                </a:solidFill>
                <a:latin typeface="Comic Sans MS" pitchFamily="66" charset="0"/>
              </a:rPr>
              <a:t>Reading-  </a:t>
            </a:r>
            <a:r>
              <a:rPr lang="en-US" sz="1400" dirty="0">
                <a:solidFill>
                  <a:srgbClr val="00B0F0"/>
                </a:solidFill>
                <a:latin typeface="Comic Sans MS" pitchFamily="66" charset="0"/>
              </a:rPr>
              <a:t>Based on assessment of skills and reading levels, students are taught on his/her  level.  Children meet within a small group or individually during our CAFÉ/Daily 5 time.  Whole group mini lessons are provided before each round of the Daily 5 as well to teach/reinforce essential skills (ex: predicting, retelling events, short vowels, long vowels, etc).</a:t>
            </a:r>
          </a:p>
          <a:p>
            <a:r>
              <a:rPr lang="en-US" sz="1400" dirty="0">
                <a:solidFill>
                  <a:srgbClr val="00B0F0"/>
                </a:solidFill>
                <a:latin typeface="Comic Sans MS" pitchFamily="66" charset="0"/>
              </a:rPr>
              <a:t>WCPSS reading benchmarks:  1</a:t>
            </a:r>
            <a:r>
              <a:rPr lang="en-US" sz="1400" baseline="30000" dirty="0">
                <a:solidFill>
                  <a:srgbClr val="00B0F0"/>
                </a:solidFill>
                <a:latin typeface="Comic Sans MS" pitchFamily="66" charset="0"/>
              </a:rPr>
              <a:t>st</a:t>
            </a:r>
            <a:r>
              <a:rPr lang="en-US" sz="1400" dirty="0">
                <a:solidFill>
                  <a:srgbClr val="00B0F0"/>
                </a:solidFill>
                <a:latin typeface="Comic Sans MS" pitchFamily="66" charset="0"/>
              </a:rPr>
              <a:t> Quarter – Level C/D</a:t>
            </a:r>
          </a:p>
          <a:p>
            <a:pPr>
              <a:buNone/>
            </a:pPr>
            <a:r>
              <a:rPr lang="en-US" sz="1400" dirty="0">
                <a:solidFill>
                  <a:srgbClr val="00B0F0"/>
                </a:solidFill>
                <a:latin typeface="Comic Sans MS" pitchFamily="66" charset="0"/>
              </a:rPr>
              <a:t>         (minimum requirements)       2</a:t>
            </a:r>
            <a:r>
              <a:rPr lang="en-US" sz="1400" baseline="30000" dirty="0">
                <a:solidFill>
                  <a:srgbClr val="00B0F0"/>
                </a:solidFill>
                <a:latin typeface="Comic Sans MS" pitchFamily="66" charset="0"/>
              </a:rPr>
              <a:t>nd</a:t>
            </a:r>
            <a:r>
              <a:rPr lang="en-US" sz="1400" dirty="0">
                <a:solidFill>
                  <a:srgbClr val="00B0F0"/>
                </a:solidFill>
                <a:latin typeface="Comic Sans MS" pitchFamily="66" charset="0"/>
              </a:rPr>
              <a:t> Quarter - Level F/G</a:t>
            </a:r>
          </a:p>
          <a:p>
            <a:pPr>
              <a:buNone/>
            </a:pPr>
            <a:r>
              <a:rPr lang="en-US" sz="1400" dirty="0">
                <a:solidFill>
                  <a:srgbClr val="00B0F0"/>
                </a:solidFill>
                <a:latin typeface="Comic Sans MS" pitchFamily="66" charset="0"/>
              </a:rPr>
              <a:t>                                                      3</a:t>
            </a:r>
            <a:r>
              <a:rPr lang="en-US" sz="1400" baseline="30000" dirty="0">
                <a:solidFill>
                  <a:srgbClr val="00B0F0"/>
                </a:solidFill>
                <a:latin typeface="Comic Sans MS" pitchFamily="66" charset="0"/>
              </a:rPr>
              <a:t>rd</a:t>
            </a:r>
            <a:r>
              <a:rPr lang="en-US" sz="1400" dirty="0">
                <a:solidFill>
                  <a:srgbClr val="00B0F0"/>
                </a:solidFill>
                <a:latin typeface="Comic Sans MS" pitchFamily="66" charset="0"/>
              </a:rPr>
              <a:t> Quarter – Level H</a:t>
            </a:r>
          </a:p>
          <a:p>
            <a:pPr>
              <a:buNone/>
            </a:pPr>
            <a:r>
              <a:rPr lang="en-US" sz="1400" dirty="0">
                <a:solidFill>
                  <a:srgbClr val="00B0F0"/>
                </a:solidFill>
                <a:latin typeface="Comic Sans MS" pitchFamily="66" charset="0"/>
              </a:rPr>
              <a:t>                                                      4</a:t>
            </a:r>
            <a:r>
              <a:rPr lang="en-US" sz="1400" baseline="30000" dirty="0">
                <a:solidFill>
                  <a:srgbClr val="00B0F0"/>
                </a:solidFill>
                <a:latin typeface="Comic Sans MS" pitchFamily="66" charset="0"/>
              </a:rPr>
              <a:t>th</a:t>
            </a:r>
            <a:r>
              <a:rPr lang="en-US" sz="1400" dirty="0">
                <a:solidFill>
                  <a:srgbClr val="00B0F0"/>
                </a:solidFill>
                <a:latin typeface="Comic Sans MS" pitchFamily="66" charset="0"/>
              </a:rPr>
              <a:t> Quarter – Level I</a:t>
            </a:r>
          </a:p>
          <a:p>
            <a:pPr>
              <a:buNone/>
            </a:pPr>
            <a:endParaRPr lang="en-US" sz="1400" dirty="0">
              <a:solidFill>
                <a:srgbClr val="00B0F0"/>
              </a:solidFill>
              <a:latin typeface="Comic Sans MS" pitchFamily="66" charset="0"/>
            </a:endParaRPr>
          </a:p>
          <a:p>
            <a:pPr>
              <a:buNone/>
            </a:pPr>
            <a:r>
              <a:rPr lang="en-US" sz="1400" b="1" dirty="0">
                <a:solidFill>
                  <a:srgbClr val="00B0F0"/>
                </a:solidFill>
                <a:latin typeface="Comic Sans MS" pitchFamily="66" charset="0"/>
              </a:rPr>
              <a:t>     </a:t>
            </a:r>
            <a:r>
              <a:rPr lang="en-US" sz="1400" b="1" u="sng" dirty="0">
                <a:solidFill>
                  <a:srgbClr val="C00000"/>
                </a:solidFill>
                <a:latin typeface="Comic Sans MS" pitchFamily="66" charset="0"/>
              </a:rPr>
              <a:t>Writing </a:t>
            </a:r>
            <a:r>
              <a:rPr lang="en-US" sz="1400" b="1" dirty="0">
                <a:solidFill>
                  <a:srgbClr val="C00000"/>
                </a:solidFill>
                <a:latin typeface="Comic Sans MS" pitchFamily="66" charset="0"/>
              </a:rPr>
              <a:t>- </a:t>
            </a:r>
            <a:r>
              <a:rPr lang="en-US" sz="1400" dirty="0">
                <a:solidFill>
                  <a:srgbClr val="C00000"/>
                </a:solidFill>
                <a:latin typeface="Comic Sans MS" pitchFamily="66" charset="0"/>
              </a:rPr>
              <a:t>We utilize the Lucy Calkins research based writing program for 30 minutes per day.  Again, mini lessons are provided to teach/reinforce essential skills and then children work independently at their level.  All children have a writing folder, which is kept inside of their chair pocket.  We will switch classrooms for “Koala Time” to meet the needs of our students.</a:t>
            </a:r>
          </a:p>
          <a:p>
            <a:pPr algn="ctr">
              <a:buNone/>
            </a:pPr>
            <a:r>
              <a:rPr lang="en-US" sz="1600" u="sng" dirty="0">
                <a:solidFill>
                  <a:srgbClr val="3333FF"/>
                </a:solidFill>
                <a:latin typeface="Comic Sans MS" pitchFamily="66" charset="0"/>
              </a:rPr>
              <a:t>Students will write the following pieces:</a:t>
            </a:r>
          </a:p>
          <a:p>
            <a:pPr algn="ctr">
              <a:buNone/>
            </a:pPr>
            <a:r>
              <a:rPr lang="en-US" sz="1600" dirty="0">
                <a:solidFill>
                  <a:srgbClr val="3333FF"/>
                </a:solidFill>
                <a:latin typeface="Comic Sans MS" pitchFamily="66" charset="0"/>
              </a:rPr>
              <a:t>Small moment/Narratives</a:t>
            </a:r>
          </a:p>
          <a:p>
            <a:pPr algn="ctr">
              <a:buNone/>
            </a:pPr>
            <a:r>
              <a:rPr lang="en-US" sz="1600" dirty="0">
                <a:solidFill>
                  <a:srgbClr val="3333FF"/>
                </a:solidFill>
                <a:latin typeface="Comic Sans MS" pitchFamily="66" charset="0"/>
              </a:rPr>
              <a:t>Opinion</a:t>
            </a:r>
          </a:p>
          <a:p>
            <a:pPr algn="ctr">
              <a:buNone/>
            </a:pPr>
            <a:r>
              <a:rPr lang="en-US" sz="1600" dirty="0">
                <a:solidFill>
                  <a:srgbClr val="3333FF"/>
                </a:solidFill>
                <a:latin typeface="Comic Sans MS" pitchFamily="66" charset="0"/>
              </a:rPr>
              <a:t>How-To’s</a:t>
            </a:r>
          </a:p>
          <a:p>
            <a:pPr algn="ctr">
              <a:buNone/>
            </a:pPr>
            <a:r>
              <a:rPr lang="en-US" sz="1600" dirty="0">
                <a:solidFill>
                  <a:srgbClr val="3333FF"/>
                </a:solidFill>
                <a:latin typeface="Comic Sans MS" pitchFamily="66" charset="0"/>
              </a:rPr>
              <a:t>All About Books</a:t>
            </a:r>
          </a:p>
          <a:p>
            <a:pPr algn="ctr">
              <a:buNone/>
            </a:pPr>
            <a:r>
              <a:rPr lang="en-US" sz="1600" dirty="0">
                <a:solidFill>
                  <a:srgbClr val="3333FF"/>
                </a:solidFill>
                <a:latin typeface="Comic Sans MS" pitchFamily="66" charset="0"/>
              </a:rPr>
              <a:t>Authors as Mentors (Kevin </a:t>
            </a:r>
            <a:r>
              <a:rPr lang="en-US" sz="1600" dirty="0" err="1">
                <a:solidFill>
                  <a:srgbClr val="3333FF"/>
                </a:solidFill>
                <a:latin typeface="Comic Sans MS" pitchFamily="66" charset="0"/>
              </a:rPr>
              <a:t>Henkes</a:t>
            </a:r>
            <a:r>
              <a:rPr lang="en-US" sz="1600" dirty="0">
                <a:solidFill>
                  <a:srgbClr val="3333FF"/>
                </a:solidFill>
                <a:latin typeface="Comic Sans MS" pitchFamily="66" charset="0"/>
              </a:rPr>
              <a:t>)</a:t>
            </a:r>
          </a:p>
          <a:p>
            <a:pPr algn="ctr">
              <a:buNone/>
            </a:pPr>
            <a:r>
              <a:rPr lang="en-US" sz="1600" dirty="0">
                <a:solidFill>
                  <a:srgbClr val="3333FF"/>
                </a:solidFill>
                <a:latin typeface="Comic Sans MS" pitchFamily="66" charset="0"/>
              </a:rPr>
              <a:t>Writing like a Scientist or a Historian </a:t>
            </a:r>
          </a:p>
          <a:p>
            <a:pPr algn="ctr">
              <a:buNone/>
            </a:pPr>
            <a:endParaRPr lang="en-US" sz="1600" dirty="0">
              <a:solidFill>
                <a:srgbClr val="FF0000"/>
              </a:solidFill>
              <a:latin typeface="Comic Sans MS" pitchFamily="66" charset="0"/>
            </a:endParaRPr>
          </a:p>
          <a:p>
            <a:pPr algn="ctr">
              <a:buNone/>
            </a:pPr>
            <a:r>
              <a:rPr lang="en-US" sz="1600" dirty="0">
                <a:solidFill>
                  <a:srgbClr val="FF0000"/>
                </a:solidFill>
                <a:latin typeface="Comic Sans MS" pitchFamily="66" charset="0"/>
              </a:rPr>
              <a:t>All pieces will focus on/be graded on content and conventions</a:t>
            </a:r>
          </a:p>
          <a:p>
            <a:pPr algn="ctr">
              <a:buNone/>
            </a:pPr>
            <a:endParaRPr lang="en-US" sz="1600" dirty="0">
              <a:solidFill>
                <a:srgbClr val="3333FF"/>
              </a:solidFill>
              <a:latin typeface="Comic Sans MS" pitchFamily="66" charset="0"/>
            </a:endParaRPr>
          </a:p>
        </p:txBody>
      </p:sp>
      <p:pic>
        <p:nvPicPr>
          <p:cNvPr id="3074" name="Picture 2" descr="C:\Users\Karen\AppData\Local\Microsoft\Windows\Temporary Internet Files\Content.IE5\FJCEZA7Y\MP900442301[1].jpg"/>
          <p:cNvPicPr>
            <a:picLocks noChangeAspect="1" noChangeArrowheads="1"/>
          </p:cNvPicPr>
          <p:nvPr/>
        </p:nvPicPr>
        <p:blipFill>
          <a:blip r:embed="rId2" cstate="print"/>
          <a:srcRect/>
          <a:stretch>
            <a:fillRect/>
          </a:stretch>
        </p:blipFill>
        <p:spPr bwMode="auto">
          <a:xfrm>
            <a:off x="6096000" y="1981200"/>
            <a:ext cx="1600200" cy="1066800"/>
          </a:xfrm>
          <a:prstGeom prst="rect">
            <a:avLst/>
          </a:prstGeom>
          <a:noFill/>
        </p:spPr>
      </p:pic>
      <p:pic>
        <p:nvPicPr>
          <p:cNvPr id="3075" name="Picture 3" descr="C:\Users\Karen\AppData\Local\Microsoft\Windows\Temporary Internet Files\Content.IE5\32KGRRQ3\MP900442319[1].jpg"/>
          <p:cNvPicPr>
            <a:picLocks noChangeAspect="1" noChangeArrowheads="1"/>
          </p:cNvPicPr>
          <p:nvPr/>
        </p:nvPicPr>
        <p:blipFill>
          <a:blip r:embed="rId3" cstate="print"/>
          <a:srcRect/>
          <a:stretch>
            <a:fillRect/>
          </a:stretch>
        </p:blipFill>
        <p:spPr bwMode="auto">
          <a:xfrm>
            <a:off x="685800" y="4648200"/>
            <a:ext cx="1828800" cy="1219200"/>
          </a:xfrm>
          <a:prstGeom prst="rect">
            <a:avLst/>
          </a:prstGeom>
          <a:noFill/>
        </p:spPr>
      </p:pic>
      <p:pic>
        <p:nvPicPr>
          <p:cNvPr id="3079" name="Picture 7" descr="C:\Users\Karen\AppData\Local\Microsoft\Windows\Temporary Internet Files\Content.IE5\FJCEZA7Y\MC900432579[1].png"/>
          <p:cNvPicPr>
            <a:picLocks noChangeAspect="1" noChangeArrowheads="1"/>
          </p:cNvPicPr>
          <p:nvPr/>
        </p:nvPicPr>
        <p:blipFill>
          <a:blip r:embed="rId4" cstate="print"/>
          <a:srcRect/>
          <a:stretch>
            <a:fillRect/>
          </a:stretch>
        </p:blipFill>
        <p:spPr bwMode="auto">
          <a:xfrm>
            <a:off x="6858000" y="4800600"/>
            <a:ext cx="914286" cy="9142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76200"/>
            <a:ext cx="2743200" cy="685800"/>
          </a:xfrm>
          <a:solidFill>
            <a:srgbClr val="FF0000"/>
          </a:solidFill>
        </p:spPr>
        <p:txBody>
          <a:bodyPr>
            <a:normAutofit fontScale="90000"/>
          </a:bodyPr>
          <a:lstStyle/>
          <a:p>
            <a:r>
              <a:rPr lang="en-US" sz="4000" dirty="0">
                <a:solidFill>
                  <a:srgbClr val="3333FF"/>
                </a:solidFill>
                <a:latin typeface="Jokerman" pitchFamily="82" charset="0"/>
              </a:rPr>
              <a:t>Math</a:t>
            </a:r>
          </a:p>
        </p:txBody>
      </p:sp>
      <p:sp>
        <p:nvSpPr>
          <p:cNvPr id="3" name="Content Placeholder 2"/>
          <p:cNvSpPr>
            <a:spLocks noGrp="1"/>
          </p:cNvSpPr>
          <p:nvPr>
            <p:ph idx="1"/>
          </p:nvPr>
        </p:nvSpPr>
        <p:spPr>
          <a:xfrm>
            <a:off x="457200" y="1143000"/>
            <a:ext cx="8229600" cy="5486400"/>
          </a:xfrm>
        </p:spPr>
        <p:txBody>
          <a:bodyPr>
            <a:normAutofit/>
          </a:bodyPr>
          <a:lstStyle/>
          <a:p>
            <a:pPr>
              <a:lnSpc>
                <a:spcPct val="170000"/>
              </a:lnSpc>
              <a:buNone/>
            </a:pPr>
            <a:r>
              <a:rPr lang="en-US" dirty="0">
                <a:solidFill>
                  <a:srgbClr val="3333FF"/>
                </a:solidFill>
                <a:latin typeface="Comic Sans MS" pitchFamily="66" charset="0"/>
              </a:rPr>
              <a:t>  </a:t>
            </a:r>
            <a:endParaRPr lang="en-US" sz="2500" dirty="0">
              <a:solidFill>
                <a:srgbClr val="FF0000"/>
              </a:solidFill>
              <a:latin typeface="Comic Sans MS" pitchFamily="66" charset="0"/>
            </a:endParaRPr>
          </a:p>
        </p:txBody>
      </p:sp>
      <p:pic>
        <p:nvPicPr>
          <p:cNvPr id="4" name="Picture 3" descr="ten frame.png"/>
          <p:cNvPicPr>
            <a:picLocks noChangeAspect="1"/>
          </p:cNvPicPr>
          <p:nvPr/>
        </p:nvPicPr>
        <p:blipFill>
          <a:blip r:embed="rId2" cstate="print"/>
          <a:stretch>
            <a:fillRect/>
          </a:stretch>
        </p:blipFill>
        <p:spPr>
          <a:xfrm>
            <a:off x="7162800" y="0"/>
            <a:ext cx="1389529" cy="1073727"/>
          </a:xfrm>
          <a:prstGeom prst="rect">
            <a:avLst/>
          </a:prstGeom>
        </p:spPr>
      </p:pic>
      <p:pic>
        <p:nvPicPr>
          <p:cNvPr id="5" name="Picture 4" descr="number-line.png"/>
          <p:cNvPicPr>
            <a:picLocks noChangeAspect="1"/>
          </p:cNvPicPr>
          <p:nvPr/>
        </p:nvPicPr>
        <p:blipFill>
          <a:blip r:embed="rId3" cstate="print"/>
          <a:stretch>
            <a:fillRect/>
          </a:stretch>
        </p:blipFill>
        <p:spPr>
          <a:xfrm>
            <a:off x="838200" y="152401"/>
            <a:ext cx="2209800" cy="609599"/>
          </a:xfrm>
          <a:prstGeom prst="rect">
            <a:avLst/>
          </a:prstGeom>
        </p:spPr>
      </p:pic>
      <p:graphicFrame>
        <p:nvGraphicFramePr>
          <p:cNvPr id="6" name="Table 5"/>
          <p:cNvGraphicFramePr>
            <a:graphicFrameLocks noGrp="1"/>
          </p:cNvGraphicFramePr>
          <p:nvPr/>
        </p:nvGraphicFramePr>
        <p:xfrm>
          <a:off x="609600" y="838200"/>
          <a:ext cx="8153400" cy="6156960"/>
        </p:xfrm>
        <a:graphic>
          <a:graphicData uri="http://schemas.openxmlformats.org/drawingml/2006/table">
            <a:tbl>
              <a:tblPr firstRow="1" bandRow="1">
                <a:tableStyleId>{5940675A-B579-460E-94D1-54222C63F5DA}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2667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u="sng" dirty="0">
                          <a:solidFill>
                            <a:srgbClr val="3333FF"/>
                          </a:solidFill>
                          <a:latin typeface="Comic Sans MS" pitchFamily="66" charset="0"/>
                          <a:ea typeface="TheThickApple" pitchFamily="2" charset="0"/>
                          <a:cs typeface="TheThickApple" pitchFamily="2" charset="0"/>
                        </a:rPr>
                        <a:t>1</a:t>
                      </a:r>
                      <a:r>
                        <a:rPr lang="en-US" altLang="en-US" sz="1800" u="sng" baseline="30000" dirty="0">
                          <a:solidFill>
                            <a:srgbClr val="3333FF"/>
                          </a:solidFill>
                          <a:latin typeface="Comic Sans MS" pitchFamily="66" charset="0"/>
                          <a:ea typeface="TheThickApple" pitchFamily="2" charset="0"/>
                          <a:cs typeface="TheThickApple" pitchFamily="2" charset="0"/>
                        </a:rPr>
                        <a:t>st</a:t>
                      </a:r>
                      <a:r>
                        <a:rPr lang="en-US" altLang="en-US" sz="1800" u="sng" dirty="0">
                          <a:solidFill>
                            <a:srgbClr val="3333FF"/>
                          </a:solidFill>
                          <a:latin typeface="Comic Sans MS" pitchFamily="66" charset="0"/>
                          <a:ea typeface="TheThickApple" pitchFamily="2" charset="0"/>
                          <a:cs typeface="TheThickApple" pitchFamily="2" charset="0"/>
                        </a:rPr>
                        <a:t> Quarter:</a:t>
                      </a:r>
                    </a:p>
                    <a:p>
                      <a:r>
                        <a:rPr lang="en-US" sz="1800" kern="1200" baseline="0" dirty="0">
                          <a:solidFill>
                            <a:schemeClr val="tx1"/>
                          </a:solidFill>
                          <a:latin typeface="+mn-lt"/>
                          <a:ea typeface="+mn-ea"/>
                          <a:cs typeface="+mn-cs"/>
                        </a:rPr>
                        <a:t> </a:t>
                      </a:r>
                    </a:p>
                    <a:p>
                      <a:pPr algn="ctr"/>
                      <a:r>
                        <a:rPr lang="en-US" sz="1200" kern="1200" baseline="0" dirty="0">
                          <a:solidFill>
                            <a:schemeClr val="tx1"/>
                          </a:solidFill>
                          <a:latin typeface="Comic Sans MS" pitchFamily="66" charset="0"/>
                          <a:ea typeface="+mn-ea"/>
                          <a:cs typeface="+mn-cs"/>
                        </a:rPr>
                        <a:t>• Represent and interpret data</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Extend the counting sequence</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Understand place value </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Represent &amp; solve problems involving </a:t>
                      </a:r>
                    </a:p>
                    <a:p>
                      <a:pPr algn="ctr"/>
                      <a:r>
                        <a:rPr lang="en-US" sz="1200" kern="1200" baseline="0" dirty="0">
                          <a:solidFill>
                            <a:schemeClr val="tx1"/>
                          </a:solidFill>
                          <a:latin typeface="Comic Sans MS" pitchFamily="66" charset="0"/>
                          <a:ea typeface="+mn-ea"/>
                          <a:cs typeface="+mn-cs"/>
                        </a:rPr>
                        <a:t>addition &amp; subtraction</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Work with addition &amp; subtraction equations</a:t>
                      </a:r>
                    </a:p>
                    <a:p>
                      <a:pPr algn="ctr"/>
                      <a:r>
                        <a:rPr lang="en-US" sz="1400" kern="1200" baseline="0" dirty="0">
                          <a:solidFill>
                            <a:schemeClr val="tx1"/>
                          </a:solidFill>
                          <a:latin typeface="Comic Sans MS" pitchFamily="66" charset="0"/>
                          <a:ea typeface="+mn-ea"/>
                          <a:cs typeface="+mn-cs"/>
                        </a:rPr>
                        <a:t>	</a:t>
                      </a:r>
                    </a:p>
                    <a:p>
                      <a:pPr algn="ctr"/>
                      <a:endParaRPr lang="en-US" dirty="0"/>
                    </a:p>
                  </a:txBody>
                  <a:tcPr/>
                </a:tc>
                <a:tc>
                  <a:txBody>
                    <a:bodyPr/>
                    <a:lstStyle/>
                    <a:p>
                      <a:pPr algn="ctr">
                        <a:buNone/>
                      </a:pPr>
                      <a:r>
                        <a:rPr lang="en-US" altLang="en-US" sz="1800" u="sng" dirty="0">
                          <a:solidFill>
                            <a:srgbClr val="3333FF"/>
                          </a:solidFill>
                          <a:latin typeface="Comic Sans MS" pitchFamily="66" charset="0"/>
                          <a:ea typeface="TheThickApple" pitchFamily="2" charset="0"/>
                          <a:cs typeface="TheThickApple" pitchFamily="2" charset="0"/>
                        </a:rPr>
                        <a:t>2</a:t>
                      </a:r>
                      <a:r>
                        <a:rPr lang="en-US" altLang="en-US" sz="1800" u="sng" baseline="30000" dirty="0">
                          <a:solidFill>
                            <a:srgbClr val="3333FF"/>
                          </a:solidFill>
                          <a:latin typeface="Comic Sans MS" pitchFamily="66" charset="0"/>
                          <a:ea typeface="TheThickApple" pitchFamily="2" charset="0"/>
                          <a:cs typeface="TheThickApple" pitchFamily="2" charset="0"/>
                        </a:rPr>
                        <a:t>nd</a:t>
                      </a:r>
                      <a:r>
                        <a:rPr lang="en-US" altLang="en-US" sz="1800" u="sng" dirty="0">
                          <a:solidFill>
                            <a:srgbClr val="3333FF"/>
                          </a:solidFill>
                          <a:latin typeface="Comic Sans MS" pitchFamily="66" charset="0"/>
                          <a:ea typeface="TheThickApple" pitchFamily="2" charset="0"/>
                          <a:cs typeface="TheThickApple" pitchFamily="2" charset="0"/>
                        </a:rPr>
                        <a:t> Quarter:</a:t>
                      </a:r>
                    </a:p>
                    <a:p>
                      <a:r>
                        <a:rPr lang="en-US" sz="1400" dirty="0"/>
                        <a:t> </a:t>
                      </a:r>
                    </a:p>
                    <a:p>
                      <a:pPr algn="ctr"/>
                      <a:r>
                        <a:rPr lang="en-US" sz="1200" dirty="0"/>
                        <a:t>•</a:t>
                      </a:r>
                      <a:r>
                        <a:rPr lang="en-US" sz="1200" dirty="0">
                          <a:latin typeface="Comic Sans MS" pitchFamily="66" charset="0"/>
                        </a:rPr>
                        <a:t>Extend the counting sequence</a:t>
                      </a:r>
                    </a:p>
                    <a:p>
                      <a:pPr algn="ctr"/>
                      <a:r>
                        <a:rPr lang="en-US" sz="1200" dirty="0">
                          <a:latin typeface="Comic Sans MS" pitchFamily="66" charset="0"/>
                        </a:rPr>
                        <a:t> </a:t>
                      </a:r>
                    </a:p>
                    <a:p>
                      <a:pPr algn="ctr"/>
                      <a:r>
                        <a:rPr lang="en-US" sz="1200" dirty="0">
                          <a:latin typeface="Comic Sans MS" pitchFamily="66" charset="0"/>
                        </a:rPr>
                        <a:t>• Understand place value</a:t>
                      </a:r>
                    </a:p>
                    <a:p>
                      <a:pPr algn="ctr"/>
                      <a:r>
                        <a:rPr lang="en-US" sz="1200" dirty="0">
                          <a:latin typeface="Comic Sans MS" pitchFamily="66" charset="0"/>
                        </a:rPr>
                        <a:t> </a:t>
                      </a:r>
                    </a:p>
                    <a:p>
                      <a:pPr algn="ctr"/>
                      <a:r>
                        <a:rPr lang="en-US" sz="1200" dirty="0">
                          <a:latin typeface="Comic Sans MS" pitchFamily="66" charset="0"/>
                        </a:rPr>
                        <a:t>• Represent and interpret data</a:t>
                      </a:r>
                    </a:p>
                    <a:p>
                      <a:pPr algn="ctr"/>
                      <a:r>
                        <a:rPr lang="en-US" sz="1200" dirty="0">
                          <a:latin typeface="Comic Sans MS" pitchFamily="66" charset="0"/>
                        </a:rPr>
                        <a:t> </a:t>
                      </a:r>
                    </a:p>
                    <a:p>
                      <a:pPr algn="ctr"/>
                      <a:r>
                        <a:rPr lang="en-US" sz="1200" dirty="0">
                          <a:latin typeface="Comic Sans MS" pitchFamily="66" charset="0"/>
                        </a:rPr>
                        <a:t>• Represent and solve problems</a:t>
                      </a:r>
                    </a:p>
                    <a:p>
                      <a:pPr algn="ctr"/>
                      <a:r>
                        <a:rPr lang="en-US" sz="1200" dirty="0">
                          <a:latin typeface="Comic Sans MS" pitchFamily="66" charset="0"/>
                        </a:rPr>
                        <a:t> involving addition and subtraction</a:t>
                      </a:r>
                    </a:p>
                    <a:p>
                      <a:pPr algn="ctr"/>
                      <a:r>
                        <a:rPr lang="en-US" sz="1200" dirty="0">
                          <a:latin typeface="Comic Sans MS" pitchFamily="66" charset="0"/>
                        </a:rPr>
                        <a:t> </a:t>
                      </a:r>
                    </a:p>
                    <a:p>
                      <a:pPr algn="ctr"/>
                      <a:r>
                        <a:rPr lang="en-US" sz="1200" dirty="0">
                          <a:latin typeface="Comic Sans MS" pitchFamily="66" charset="0"/>
                        </a:rPr>
                        <a:t>• Tell and write time</a:t>
                      </a:r>
                    </a:p>
                    <a:p>
                      <a:pPr algn="ctr"/>
                      <a:endParaRPr lang="en-US" sz="1200" dirty="0">
                        <a:latin typeface="Comic Sans MS" pitchFamily="66" charset="0"/>
                      </a:endParaRPr>
                    </a:p>
                    <a:p>
                      <a:pPr algn="ctr"/>
                      <a:r>
                        <a:rPr lang="en-US" sz="1200" dirty="0">
                          <a:latin typeface="Comic Sans MS" pitchFamily="66" charset="0"/>
                        </a:rPr>
                        <a:t>• Work with addition &amp; subtraction equations</a:t>
                      </a:r>
                    </a:p>
                    <a:p>
                      <a:endParaRPr lang="en-US" dirty="0"/>
                    </a:p>
                  </a:txBody>
                  <a:tcPr/>
                </a:tc>
                <a:extLst>
                  <a:ext uri="{0D108BD9-81ED-4DB2-BD59-A6C34878D82A}">
                    <a16:rowId xmlns:a16="http://schemas.microsoft.com/office/drawing/2014/main" val="10000"/>
                  </a:ext>
                </a:extLst>
              </a:tr>
              <a:tr h="2799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u="sng" baseline="0" dirty="0">
                          <a:solidFill>
                            <a:srgbClr val="3333FF"/>
                          </a:solidFill>
                          <a:latin typeface="Comic Sans MS" pitchFamily="66" charset="0"/>
                          <a:ea typeface="TheThickApple" pitchFamily="2" charset="0"/>
                          <a:cs typeface="TheThickApple" pitchFamily="2" charset="0"/>
                        </a:rPr>
                        <a:t>3</a:t>
                      </a:r>
                      <a:r>
                        <a:rPr lang="en-US" altLang="en-US" sz="1800" u="sng" baseline="30000" dirty="0">
                          <a:solidFill>
                            <a:srgbClr val="3333FF"/>
                          </a:solidFill>
                          <a:latin typeface="Comic Sans MS" pitchFamily="66" charset="0"/>
                          <a:ea typeface="TheThickApple" pitchFamily="2" charset="0"/>
                          <a:cs typeface="TheThickApple" pitchFamily="2" charset="0"/>
                        </a:rPr>
                        <a:t>rd  </a:t>
                      </a:r>
                      <a:r>
                        <a:rPr lang="en-US" altLang="en-US" sz="1800" u="sng" dirty="0">
                          <a:solidFill>
                            <a:srgbClr val="3333FF"/>
                          </a:solidFill>
                          <a:latin typeface="Comic Sans MS" pitchFamily="66" charset="0"/>
                          <a:ea typeface="TheThickApple" pitchFamily="2" charset="0"/>
                          <a:cs typeface="TheThickApple" pitchFamily="2" charset="0"/>
                        </a:rPr>
                        <a:t>Quarter:</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Represent &amp; solve problems involving </a:t>
                      </a:r>
                    </a:p>
                    <a:p>
                      <a:pPr algn="ctr"/>
                      <a:r>
                        <a:rPr lang="en-US" sz="1200" kern="1200" baseline="0" dirty="0">
                          <a:solidFill>
                            <a:schemeClr val="tx1"/>
                          </a:solidFill>
                          <a:latin typeface="Comic Sans MS" pitchFamily="66" charset="0"/>
                          <a:ea typeface="+mn-ea"/>
                          <a:cs typeface="+mn-cs"/>
                        </a:rPr>
                        <a:t>addition &amp; subtraction.</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Add and subtract within 20</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Work with addition and subtraction equations</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Use place value understanding &amp; properties </a:t>
                      </a:r>
                    </a:p>
                    <a:p>
                      <a:pPr algn="ctr"/>
                      <a:r>
                        <a:rPr lang="en-US" sz="1200" kern="1200" baseline="0" dirty="0">
                          <a:solidFill>
                            <a:schemeClr val="tx1"/>
                          </a:solidFill>
                          <a:latin typeface="Comic Sans MS" pitchFamily="66" charset="0"/>
                          <a:ea typeface="+mn-ea"/>
                          <a:cs typeface="+mn-cs"/>
                        </a:rPr>
                        <a:t>of operations to add &amp; subtract. </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Reason with shapes and their attributes. </a:t>
                      </a:r>
                    </a:p>
                    <a:p>
                      <a:r>
                        <a:rPr lang="en-US" sz="1200" kern="1200" baseline="0" dirty="0">
                          <a:solidFill>
                            <a:schemeClr val="tx1"/>
                          </a:solidFill>
                          <a:latin typeface="Comic Sans MS" pitchFamily="66" charset="0"/>
                          <a:ea typeface="+mn-ea"/>
                          <a:cs typeface="+mn-cs"/>
                        </a:rPr>
                        <a:t>	</a:t>
                      </a:r>
                    </a:p>
                    <a:p>
                      <a:endParaRPr lang="en-US" sz="1200"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u="sng" baseline="0" dirty="0">
                          <a:solidFill>
                            <a:srgbClr val="3333FF"/>
                          </a:solidFill>
                          <a:latin typeface="Comic Sans MS" pitchFamily="66" charset="0"/>
                          <a:ea typeface="TheThickApple" pitchFamily="2" charset="0"/>
                          <a:cs typeface="TheThickApple" pitchFamily="2" charset="0"/>
                        </a:rPr>
                        <a:t>4</a:t>
                      </a:r>
                      <a:r>
                        <a:rPr lang="en-US" altLang="en-US" sz="1800" u="sng" baseline="30000" dirty="0">
                          <a:solidFill>
                            <a:srgbClr val="3333FF"/>
                          </a:solidFill>
                          <a:latin typeface="Comic Sans MS" pitchFamily="66" charset="0"/>
                          <a:ea typeface="TheThickApple" pitchFamily="2" charset="0"/>
                          <a:cs typeface="TheThickApple" pitchFamily="2" charset="0"/>
                        </a:rPr>
                        <a:t>th</a:t>
                      </a:r>
                      <a:r>
                        <a:rPr lang="en-US" altLang="en-US" sz="1800" u="sng" baseline="0" dirty="0">
                          <a:solidFill>
                            <a:srgbClr val="3333FF"/>
                          </a:solidFill>
                          <a:latin typeface="Comic Sans MS" pitchFamily="66" charset="0"/>
                          <a:ea typeface="TheThickApple" pitchFamily="2" charset="0"/>
                          <a:cs typeface="TheThickApple" pitchFamily="2" charset="0"/>
                        </a:rPr>
                        <a:t> </a:t>
                      </a:r>
                      <a:r>
                        <a:rPr lang="en-US" altLang="en-US" sz="1800" u="sng" dirty="0">
                          <a:solidFill>
                            <a:srgbClr val="3333FF"/>
                          </a:solidFill>
                          <a:latin typeface="Comic Sans MS" pitchFamily="66" charset="0"/>
                          <a:ea typeface="TheThickApple" pitchFamily="2" charset="0"/>
                          <a:cs typeface="TheThickApple" pitchFamily="2" charset="0"/>
                        </a:rPr>
                        <a:t>Quarter:</a:t>
                      </a:r>
                    </a:p>
                    <a:p>
                      <a:endParaRPr lang="en-US" sz="1800" kern="1200" baseline="0" dirty="0">
                        <a:solidFill>
                          <a:schemeClr val="tx1"/>
                        </a:solidFill>
                        <a:latin typeface="+mn-lt"/>
                        <a:ea typeface="+mn-ea"/>
                        <a:cs typeface="+mn-cs"/>
                      </a:endParaRPr>
                    </a:p>
                    <a:p>
                      <a:pPr algn="ctr"/>
                      <a:r>
                        <a:rPr lang="en-US" sz="1200" kern="1200" baseline="0" dirty="0">
                          <a:solidFill>
                            <a:schemeClr val="tx1"/>
                          </a:solidFill>
                          <a:latin typeface="Comic Sans MS" pitchFamily="66" charset="0"/>
                          <a:ea typeface="+mn-ea"/>
                          <a:cs typeface="+mn-cs"/>
                        </a:rPr>
                        <a:t>• Reason with shapes and their attributes</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Represent &amp; solve problems involving </a:t>
                      </a:r>
                    </a:p>
                    <a:p>
                      <a:pPr algn="ctr"/>
                      <a:r>
                        <a:rPr lang="en-US" sz="1200" kern="1200" baseline="0" dirty="0">
                          <a:solidFill>
                            <a:schemeClr val="tx1"/>
                          </a:solidFill>
                          <a:latin typeface="Comic Sans MS" pitchFamily="66" charset="0"/>
                          <a:ea typeface="+mn-ea"/>
                          <a:cs typeface="+mn-cs"/>
                        </a:rPr>
                        <a:t>addition and subtraction</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Understand &amp; apply properties of operations and the relationship between addition and subtraction</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Add and subtract within 20</a:t>
                      </a:r>
                    </a:p>
                    <a:p>
                      <a:pPr algn="ctr"/>
                      <a:endParaRPr lang="en-US" sz="1200" kern="1200" baseline="0" dirty="0">
                        <a:solidFill>
                          <a:schemeClr val="tx1"/>
                        </a:solidFill>
                        <a:latin typeface="Comic Sans MS" pitchFamily="66" charset="0"/>
                        <a:ea typeface="+mn-ea"/>
                        <a:cs typeface="+mn-cs"/>
                      </a:endParaRPr>
                    </a:p>
                    <a:p>
                      <a:pPr algn="ctr"/>
                      <a:r>
                        <a:rPr lang="en-US" sz="1200" kern="1200" baseline="0" dirty="0">
                          <a:solidFill>
                            <a:schemeClr val="tx1"/>
                          </a:solidFill>
                          <a:latin typeface="Comic Sans MS" pitchFamily="66" charset="0"/>
                          <a:ea typeface="+mn-ea"/>
                          <a:cs typeface="+mn-cs"/>
                        </a:rPr>
                        <a:t>• Work with addition and subtraction equations</a:t>
                      </a:r>
                    </a:p>
                    <a:p>
                      <a:pPr algn="ctr"/>
                      <a:r>
                        <a:rPr lang="en-US" sz="1200" kern="1200" baseline="0" dirty="0">
                          <a:solidFill>
                            <a:schemeClr val="tx1"/>
                          </a:solidFill>
                          <a:latin typeface="Comic Sans MS" pitchFamily="66" charset="0"/>
                          <a:ea typeface="+mn-ea"/>
                          <a:cs typeface="+mn-cs"/>
                        </a:rPr>
                        <a:t>	</a:t>
                      </a:r>
                    </a:p>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152400"/>
            <a:ext cx="4191000" cy="707886"/>
          </a:xfrm>
          <a:prstGeom prst="rect">
            <a:avLst/>
          </a:prstGeom>
          <a:solidFill>
            <a:srgbClr val="3333FF"/>
          </a:solidFill>
        </p:spPr>
        <p:txBody>
          <a:bodyPr wrap="square" rtlCol="0">
            <a:spAutoFit/>
          </a:bodyPr>
          <a:lstStyle/>
          <a:p>
            <a:pPr algn="ctr"/>
            <a:r>
              <a:rPr lang="en-US" sz="4000" dirty="0">
                <a:solidFill>
                  <a:srgbClr val="FF0000"/>
                </a:solidFill>
                <a:latin typeface="Jokerman" pitchFamily="82" charset="0"/>
              </a:rPr>
              <a:t>Social Studies</a:t>
            </a:r>
          </a:p>
        </p:txBody>
      </p:sp>
      <p:sp>
        <p:nvSpPr>
          <p:cNvPr id="5" name="TextBox 4"/>
          <p:cNvSpPr txBox="1"/>
          <p:nvPr/>
        </p:nvSpPr>
        <p:spPr>
          <a:xfrm>
            <a:off x="228600" y="762000"/>
            <a:ext cx="8839200" cy="3970318"/>
          </a:xfrm>
          <a:prstGeom prst="rect">
            <a:avLst/>
          </a:prstGeom>
          <a:noFill/>
        </p:spPr>
        <p:txBody>
          <a:bodyPr wrap="square" rtlCol="0">
            <a:spAutoFit/>
          </a:bodyPr>
          <a:lstStyle/>
          <a:p>
            <a:pPr algn="ctr">
              <a:lnSpc>
                <a:spcPct val="150000"/>
              </a:lnSpc>
              <a:defRPr/>
            </a:pPr>
            <a:endParaRPr lang="en-US" altLang="en-US" sz="2400" dirty="0">
              <a:solidFill>
                <a:srgbClr val="3333FF"/>
              </a:solidFill>
              <a:latin typeface="Comic Sans MS" pitchFamily="66" charset="0"/>
              <a:ea typeface="TheThickApple" panose="02000603000000000000" pitchFamily="2" charset="0"/>
            </a:endParaRPr>
          </a:p>
          <a:p>
            <a:pPr algn="ctr">
              <a:lnSpc>
                <a:spcPct val="150000"/>
              </a:lnSpc>
              <a:defRPr/>
            </a:pPr>
            <a:endParaRPr lang="en-US" altLang="en-US" sz="2400" dirty="0">
              <a:solidFill>
                <a:srgbClr val="3333FF"/>
              </a:solidFill>
              <a:latin typeface="Comic Sans MS" pitchFamily="66" charset="0"/>
              <a:ea typeface="TheThickApple" panose="02000603000000000000" pitchFamily="2" charset="0"/>
            </a:endParaRPr>
          </a:p>
          <a:p>
            <a:pPr algn="ctr">
              <a:lnSpc>
                <a:spcPct val="150000"/>
              </a:lnSpc>
              <a:defRPr/>
            </a:pPr>
            <a:r>
              <a:rPr lang="en-US" altLang="en-US" sz="2400" u="sng" dirty="0">
                <a:solidFill>
                  <a:srgbClr val="3333FF"/>
                </a:solidFill>
                <a:latin typeface="Comic Sans MS" pitchFamily="66" charset="0"/>
                <a:ea typeface="TheThickApple" panose="02000603000000000000" pitchFamily="2" charset="0"/>
              </a:rPr>
              <a:t>Our Main Units of Study are</a:t>
            </a:r>
            <a:r>
              <a:rPr lang="en-US" altLang="en-US" sz="2400" dirty="0">
                <a:solidFill>
                  <a:srgbClr val="3333FF"/>
                </a:solidFill>
                <a:latin typeface="Comic Sans MS" pitchFamily="66" charset="0"/>
                <a:ea typeface="TheThickApple" panose="02000603000000000000" pitchFamily="2" charset="0"/>
              </a:rPr>
              <a:t>:</a:t>
            </a:r>
          </a:p>
          <a:p>
            <a:pPr lvl="1">
              <a:lnSpc>
                <a:spcPct val="150000"/>
              </a:lnSpc>
              <a:defRPr/>
            </a:pPr>
            <a:r>
              <a:rPr lang="en-US" altLang="en-US" sz="2400" dirty="0">
                <a:solidFill>
                  <a:srgbClr val="3333FF"/>
                </a:solidFill>
                <a:latin typeface="Comic Sans MS" pitchFamily="66" charset="0"/>
                <a:ea typeface="TheThickApple" panose="02000603000000000000" pitchFamily="2" charset="0"/>
              </a:rPr>
              <a:t>* </a:t>
            </a:r>
            <a:r>
              <a:rPr lang="en-US" altLang="en-US" sz="2400" u="sng" dirty="0">
                <a:solidFill>
                  <a:srgbClr val="3333FF"/>
                </a:solidFill>
                <a:latin typeface="Comic Sans MS" pitchFamily="66" charset="0"/>
                <a:ea typeface="TheThickApple" panose="02000603000000000000" pitchFamily="2" charset="0"/>
              </a:rPr>
              <a:t>Quarter 1: </a:t>
            </a:r>
            <a:r>
              <a:rPr lang="en-US" altLang="en-US" sz="2400" dirty="0">
                <a:solidFill>
                  <a:srgbClr val="3333FF"/>
                </a:solidFill>
                <a:latin typeface="Comic Sans MS" pitchFamily="66" charset="0"/>
                <a:ea typeface="TheThickApple" panose="02000603000000000000" pitchFamily="2" charset="0"/>
              </a:rPr>
              <a:t>“I am a Citizen of Many Communities” </a:t>
            </a:r>
          </a:p>
          <a:p>
            <a:pPr lvl="1">
              <a:lnSpc>
                <a:spcPct val="150000"/>
              </a:lnSpc>
              <a:defRPr/>
            </a:pPr>
            <a:r>
              <a:rPr lang="en-US" altLang="en-US" sz="2400" dirty="0">
                <a:solidFill>
                  <a:srgbClr val="3333FF"/>
                </a:solidFill>
                <a:latin typeface="Comic Sans MS" pitchFamily="66" charset="0"/>
                <a:ea typeface="TheThickApple" panose="02000603000000000000" pitchFamily="2" charset="0"/>
              </a:rPr>
              <a:t>* </a:t>
            </a:r>
            <a:r>
              <a:rPr lang="en-US" altLang="en-US" sz="2400" u="sng" dirty="0">
                <a:solidFill>
                  <a:srgbClr val="3333FF"/>
                </a:solidFill>
                <a:latin typeface="Comic Sans MS" pitchFamily="66" charset="0"/>
                <a:ea typeface="TheThickApple" panose="02000603000000000000" pitchFamily="2" charset="0"/>
              </a:rPr>
              <a:t>Quarter 2:</a:t>
            </a:r>
            <a:r>
              <a:rPr lang="en-US" altLang="en-US" sz="2400" dirty="0">
                <a:solidFill>
                  <a:srgbClr val="3333FF"/>
                </a:solidFill>
                <a:latin typeface="Comic Sans MS" pitchFamily="66" charset="0"/>
                <a:ea typeface="TheThickApple" panose="02000603000000000000" pitchFamily="2" charset="0"/>
              </a:rPr>
              <a:t> “Our Community Celebrates” </a:t>
            </a:r>
          </a:p>
          <a:p>
            <a:pPr lvl="1">
              <a:lnSpc>
                <a:spcPct val="150000"/>
              </a:lnSpc>
              <a:defRPr/>
            </a:pPr>
            <a:r>
              <a:rPr lang="en-US" altLang="en-US" sz="2400" dirty="0">
                <a:solidFill>
                  <a:srgbClr val="3333FF"/>
                </a:solidFill>
                <a:latin typeface="Comic Sans MS" pitchFamily="66" charset="0"/>
                <a:ea typeface="TheThickApple" panose="02000603000000000000" pitchFamily="2" charset="0"/>
              </a:rPr>
              <a:t>* </a:t>
            </a:r>
            <a:r>
              <a:rPr lang="en-US" altLang="en-US" sz="2400" u="sng" dirty="0">
                <a:solidFill>
                  <a:srgbClr val="3333FF"/>
                </a:solidFill>
                <a:latin typeface="Comic Sans MS" pitchFamily="66" charset="0"/>
                <a:ea typeface="TheThickApple" panose="02000603000000000000" pitchFamily="2" charset="0"/>
              </a:rPr>
              <a:t>Quarter 3:</a:t>
            </a:r>
            <a:r>
              <a:rPr lang="en-US" altLang="en-US" sz="2400" dirty="0">
                <a:solidFill>
                  <a:srgbClr val="3333FF"/>
                </a:solidFill>
                <a:latin typeface="Comic Sans MS" pitchFamily="66" charset="0"/>
                <a:ea typeface="TheThickApple" panose="02000603000000000000" pitchFamily="2" charset="0"/>
              </a:rPr>
              <a:t> “I Can Find my Way Around My Community”</a:t>
            </a:r>
          </a:p>
          <a:p>
            <a:pPr lvl="1">
              <a:lnSpc>
                <a:spcPct val="150000"/>
              </a:lnSpc>
              <a:defRPr/>
            </a:pPr>
            <a:r>
              <a:rPr lang="en-US" altLang="en-US" sz="2400" dirty="0">
                <a:solidFill>
                  <a:srgbClr val="3333FF"/>
                </a:solidFill>
                <a:latin typeface="Comic Sans MS" pitchFamily="66" charset="0"/>
                <a:ea typeface="TheThickApple" panose="02000603000000000000" pitchFamily="2" charset="0"/>
              </a:rPr>
              <a:t>* </a:t>
            </a:r>
            <a:r>
              <a:rPr lang="en-US" altLang="en-US" sz="2400" u="sng" dirty="0">
                <a:solidFill>
                  <a:srgbClr val="3333FF"/>
                </a:solidFill>
                <a:latin typeface="Comic Sans MS" pitchFamily="66" charset="0"/>
                <a:ea typeface="TheThickApple" panose="02000603000000000000" pitchFamily="2" charset="0"/>
              </a:rPr>
              <a:t>Quarter 4:</a:t>
            </a:r>
            <a:r>
              <a:rPr lang="en-US" altLang="en-US" sz="2400" dirty="0">
                <a:solidFill>
                  <a:srgbClr val="3333FF"/>
                </a:solidFill>
                <a:latin typeface="Comic Sans MS" pitchFamily="66" charset="0"/>
                <a:ea typeface="TheThickApple" panose="02000603000000000000" pitchFamily="2" charset="0"/>
              </a:rPr>
              <a:t> “We Care for Our Community”</a:t>
            </a:r>
            <a:endParaRPr lang="en-US" altLang="en-US" sz="2400" u="sng" dirty="0">
              <a:solidFill>
                <a:srgbClr val="3333FF"/>
              </a:solidFill>
              <a:latin typeface="Comic Sans MS" pitchFamily="66" charset="0"/>
              <a:ea typeface="TheThickApple" panose="02000603000000000000" pitchFamily="2" charset="0"/>
            </a:endParaRPr>
          </a:p>
        </p:txBody>
      </p:sp>
      <p:pic>
        <p:nvPicPr>
          <p:cNvPr id="2051" name="Picture 3" descr="C:\Users\Karen\AppData\Local\Microsoft\Windows\Temporary Internet Files\Content.IE5\7LA1RFM5\MP900422798[1].jpg"/>
          <p:cNvPicPr>
            <a:picLocks noChangeAspect="1" noChangeArrowheads="1"/>
          </p:cNvPicPr>
          <p:nvPr/>
        </p:nvPicPr>
        <p:blipFill>
          <a:blip r:embed="rId2" cstate="print"/>
          <a:srcRect/>
          <a:stretch>
            <a:fillRect/>
          </a:stretch>
        </p:blipFill>
        <p:spPr bwMode="auto">
          <a:xfrm>
            <a:off x="304800" y="304800"/>
            <a:ext cx="1600200" cy="1600200"/>
          </a:xfrm>
          <a:prstGeom prst="rect">
            <a:avLst/>
          </a:prstGeom>
          <a:noFill/>
        </p:spPr>
      </p:pic>
      <p:pic>
        <p:nvPicPr>
          <p:cNvPr id="2052" name="Picture 4" descr="C:\Users\Karen\AppData\Local\Microsoft\Windows\Temporary Internet Files\Content.IE5\7LA1RFM5\MC900445246[1].wmf"/>
          <p:cNvPicPr>
            <a:picLocks noChangeAspect="1" noChangeArrowheads="1"/>
          </p:cNvPicPr>
          <p:nvPr/>
        </p:nvPicPr>
        <p:blipFill>
          <a:blip r:embed="rId3" cstate="print"/>
          <a:srcRect/>
          <a:stretch>
            <a:fillRect/>
          </a:stretch>
        </p:blipFill>
        <p:spPr bwMode="auto">
          <a:xfrm>
            <a:off x="7086600" y="304800"/>
            <a:ext cx="1691640" cy="1728216"/>
          </a:xfrm>
          <a:prstGeom prst="rect">
            <a:avLst/>
          </a:prstGeom>
          <a:noFill/>
        </p:spPr>
      </p:pic>
      <p:pic>
        <p:nvPicPr>
          <p:cNvPr id="2053" name="Picture 5" descr="C:\Program Files\Microsoft Office\MEDIA\CAGCAT10\j0335112.wmf"/>
          <p:cNvPicPr>
            <a:picLocks noChangeAspect="1" noChangeArrowheads="1"/>
          </p:cNvPicPr>
          <p:nvPr/>
        </p:nvPicPr>
        <p:blipFill>
          <a:blip r:embed="rId4" cstate="print"/>
          <a:srcRect/>
          <a:stretch>
            <a:fillRect/>
          </a:stretch>
        </p:blipFill>
        <p:spPr bwMode="auto">
          <a:xfrm>
            <a:off x="2362200" y="5334000"/>
            <a:ext cx="1219200" cy="1372810"/>
          </a:xfrm>
          <a:prstGeom prst="rect">
            <a:avLst/>
          </a:prstGeom>
          <a:noFill/>
        </p:spPr>
      </p:pic>
      <p:pic>
        <p:nvPicPr>
          <p:cNvPr id="2055" name="Picture 7" descr="C:\Users\Karen\AppData\Local\Microsoft\Windows\Temporary Internet Files\Content.IE5\EWKCSLT7\MC900440105[1].png"/>
          <p:cNvPicPr>
            <a:picLocks noChangeAspect="1" noChangeArrowheads="1"/>
          </p:cNvPicPr>
          <p:nvPr/>
        </p:nvPicPr>
        <p:blipFill>
          <a:blip r:embed="rId5" cstate="print"/>
          <a:srcRect/>
          <a:stretch>
            <a:fillRect/>
          </a:stretch>
        </p:blipFill>
        <p:spPr bwMode="auto">
          <a:xfrm>
            <a:off x="5562600" y="5334952"/>
            <a:ext cx="990600" cy="15230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47800"/>
            <a:ext cx="8915400" cy="4062651"/>
          </a:xfrm>
          <a:prstGeom prst="rect">
            <a:avLst/>
          </a:prstGeom>
          <a:noFill/>
        </p:spPr>
        <p:txBody>
          <a:bodyPr wrap="square" rtlCol="0">
            <a:spAutoFit/>
          </a:bodyPr>
          <a:lstStyle/>
          <a:p>
            <a:pPr>
              <a:lnSpc>
                <a:spcPct val="150000"/>
              </a:lnSpc>
              <a:buFont typeface="Arial" charset="0"/>
              <a:buChar char="•"/>
            </a:pPr>
            <a:r>
              <a:rPr lang="en-US" altLang="en-US" sz="1600" dirty="0">
                <a:solidFill>
                  <a:srgbClr val="7030A0"/>
                </a:solidFill>
                <a:latin typeface="Comic Sans MS" pitchFamily="66" charset="0"/>
                <a:ea typeface="TheThickApple" pitchFamily="2" charset="0"/>
                <a:cs typeface="TheThickApple" pitchFamily="2" charset="0"/>
              </a:rPr>
              <a:t> </a:t>
            </a:r>
            <a:r>
              <a:rPr lang="en-US" altLang="en-US" dirty="0">
                <a:solidFill>
                  <a:srgbClr val="7030A0"/>
                </a:solidFill>
                <a:latin typeface="Comic Sans MS" pitchFamily="66" charset="0"/>
                <a:ea typeface="TheThickApple" pitchFamily="2" charset="0"/>
                <a:cs typeface="TheThickApple" pitchFamily="2" charset="0"/>
              </a:rPr>
              <a:t>Our science curriculum supports an inquiry based learning approach.  Students are given the opportunity to use the tools of a scientist through many hands-on activities and experiments. </a:t>
            </a:r>
          </a:p>
          <a:p>
            <a:pPr algn="ctr">
              <a:lnSpc>
                <a:spcPct val="150000"/>
              </a:lnSpc>
            </a:pPr>
            <a:r>
              <a:rPr lang="en-US" altLang="en-US" sz="2200" u="sng" dirty="0">
                <a:solidFill>
                  <a:srgbClr val="FF33CC"/>
                </a:solidFill>
                <a:latin typeface="Comic Sans MS" pitchFamily="66" charset="0"/>
                <a:ea typeface="TheThickApple" pitchFamily="2" charset="0"/>
                <a:cs typeface="TheThickApple" pitchFamily="2" charset="0"/>
              </a:rPr>
              <a:t>Our Science units are</a:t>
            </a:r>
            <a:r>
              <a:rPr lang="en-US" altLang="en-US" sz="2200" dirty="0">
                <a:solidFill>
                  <a:srgbClr val="FF33CC"/>
                </a:solidFill>
                <a:latin typeface="Comic Sans MS" pitchFamily="66" charset="0"/>
                <a:ea typeface="TheThickApple" pitchFamily="2" charset="0"/>
                <a:cs typeface="TheThickApple" pitchFamily="2" charset="0"/>
              </a:rPr>
              <a:t>:</a:t>
            </a:r>
          </a:p>
          <a:p>
            <a:pPr lvl="1" algn="ctr">
              <a:lnSpc>
                <a:spcPct val="150000"/>
              </a:lnSpc>
            </a:pPr>
            <a:r>
              <a:rPr lang="en-US" altLang="en-US" sz="2400" dirty="0">
                <a:solidFill>
                  <a:srgbClr val="3333FF"/>
                </a:solidFill>
                <a:latin typeface="Comic Sans MS" pitchFamily="66" charset="0"/>
                <a:ea typeface="TheThickApple" pitchFamily="2" charset="0"/>
                <a:cs typeface="TheThickApple" pitchFamily="2" charset="0"/>
              </a:rPr>
              <a:t>Living Organisms</a:t>
            </a:r>
          </a:p>
          <a:p>
            <a:pPr lvl="1" algn="ctr">
              <a:lnSpc>
                <a:spcPct val="150000"/>
              </a:lnSpc>
            </a:pPr>
            <a:r>
              <a:rPr lang="en-US" altLang="en-US" sz="2400" dirty="0">
                <a:solidFill>
                  <a:srgbClr val="3333FF"/>
                </a:solidFill>
                <a:latin typeface="Comic Sans MS" pitchFamily="66" charset="0"/>
                <a:ea typeface="TheThickApple" pitchFamily="2" charset="0"/>
                <a:cs typeface="TheThickApple" pitchFamily="2" charset="0"/>
              </a:rPr>
              <a:t>Earth, Moon, and Sun                </a:t>
            </a:r>
          </a:p>
          <a:p>
            <a:pPr lvl="1" algn="ctr">
              <a:lnSpc>
                <a:spcPct val="150000"/>
              </a:lnSpc>
            </a:pPr>
            <a:r>
              <a:rPr lang="en-US" altLang="en-US" sz="2400" dirty="0">
                <a:solidFill>
                  <a:srgbClr val="3333FF"/>
                </a:solidFill>
                <a:latin typeface="Comic Sans MS" pitchFamily="66" charset="0"/>
                <a:ea typeface="TheThickApple" pitchFamily="2" charset="0"/>
                <a:cs typeface="TheThickApple" pitchFamily="2" charset="0"/>
              </a:rPr>
              <a:t>Pebbles, Sand, and Silt </a:t>
            </a:r>
          </a:p>
          <a:p>
            <a:pPr lvl="1" algn="ctr">
              <a:lnSpc>
                <a:spcPct val="150000"/>
              </a:lnSpc>
            </a:pPr>
            <a:r>
              <a:rPr lang="en-US" altLang="en-US" sz="2400" dirty="0">
                <a:solidFill>
                  <a:srgbClr val="3333FF"/>
                </a:solidFill>
                <a:latin typeface="Comic Sans MS" pitchFamily="66" charset="0"/>
                <a:ea typeface="TheThickApple" pitchFamily="2" charset="0"/>
                <a:cs typeface="TheThickApple" pitchFamily="2" charset="0"/>
              </a:rPr>
              <a:t>Balance and Motion</a:t>
            </a:r>
          </a:p>
        </p:txBody>
      </p:sp>
      <p:sp>
        <p:nvSpPr>
          <p:cNvPr id="4" name="TextBox 3"/>
          <p:cNvSpPr txBox="1"/>
          <p:nvPr/>
        </p:nvSpPr>
        <p:spPr>
          <a:xfrm>
            <a:off x="2590800" y="609600"/>
            <a:ext cx="3352799" cy="707886"/>
          </a:xfrm>
          <a:prstGeom prst="rect">
            <a:avLst/>
          </a:prstGeom>
          <a:solidFill>
            <a:srgbClr val="002060"/>
          </a:solidFill>
        </p:spPr>
        <p:txBody>
          <a:bodyPr wrap="square" rtlCol="0">
            <a:spAutoFit/>
          </a:bodyPr>
          <a:lstStyle/>
          <a:p>
            <a:pPr algn="ctr"/>
            <a:r>
              <a:rPr lang="en-US" sz="4000" dirty="0">
                <a:solidFill>
                  <a:srgbClr val="00B050"/>
                </a:solidFill>
                <a:latin typeface="Jokerman" pitchFamily="82" charset="0"/>
              </a:rPr>
              <a:t>Science</a:t>
            </a:r>
          </a:p>
        </p:txBody>
      </p:sp>
      <p:pic>
        <p:nvPicPr>
          <p:cNvPr id="1026" name="Picture 2" descr="C:\Users\Karen\AppData\Local\Microsoft\Windows\Temporary Internet Files\Content.IE5\32KGRRQ3\MC900391454[1].wmf"/>
          <p:cNvPicPr>
            <a:picLocks noChangeAspect="1" noChangeArrowheads="1"/>
          </p:cNvPicPr>
          <p:nvPr/>
        </p:nvPicPr>
        <p:blipFill>
          <a:blip r:embed="rId2" cstate="print"/>
          <a:srcRect/>
          <a:stretch>
            <a:fillRect/>
          </a:stretch>
        </p:blipFill>
        <p:spPr bwMode="auto">
          <a:xfrm>
            <a:off x="762000" y="228600"/>
            <a:ext cx="1066800" cy="1349925"/>
          </a:xfrm>
          <a:prstGeom prst="rect">
            <a:avLst/>
          </a:prstGeom>
          <a:noFill/>
        </p:spPr>
      </p:pic>
      <p:pic>
        <p:nvPicPr>
          <p:cNvPr id="1027" name="Picture 3" descr="C:\Users\Karen\AppData\Local\Microsoft\Windows\Temporary Internet Files\Content.IE5\FJCEZA7Y\MC900088888[1].wmf"/>
          <p:cNvPicPr>
            <a:picLocks noChangeAspect="1" noChangeArrowheads="1"/>
          </p:cNvPicPr>
          <p:nvPr/>
        </p:nvPicPr>
        <p:blipFill>
          <a:blip r:embed="rId3" cstate="print"/>
          <a:srcRect/>
          <a:stretch>
            <a:fillRect/>
          </a:stretch>
        </p:blipFill>
        <p:spPr bwMode="auto">
          <a:xfrm>
            <a:off x="7467600" y="228600"/>
            <a:ext cx="943051" cy="1341619"/>
          </a:xfrm>
          <a:prstGeom prst="rect">
            <a:avLst/>
          </a:prstGeom>
          <a:noFill/>
        </p:spPr>
      </p:pic>
      <p:pic>
        <p:nvPicPr>
          <p:cNvPr id="1028" name="Picture 4" descr="C:\Users\Karen\AppData\Local\Microsoft\Windows\Temporary Internet Files\Content.IE5\32KGRRQ3\MP900407347[1].jpg"/>
          <p:cNvPicPr>
            <a:picLocks noChangeAspect="1" noChangeArrowheads="1"/>
          </p:cNvPicPr>
          <p:nvPr/>
        </p:nvPicPr>
        <p:blipFill>
          <a:blip r:embed="rId4" cstate="print"/>
          <a:srcRect/>
          <a:stretch>
            <a:fillRect/>
          </a:stretch>
        </p:blipFill>
        <p:spPr bwMode="auto">
          <a:xfrm>
            <a:off x="304800" y="5295576"/>
            <a:ext cx="1066799" cy="1333824"/>
          </a:xfrm>
          <a:prstGeom prst="rect">
            <a:avLst/>
          </a:prstGeom>
          <a:noFill/>
        </p:spPr>
      </p:pic>
      <p:pic>
        <p:nvPicPr>
          <p:cNvPr id="1029" name="Picture 5" descr="C:\Users\Karen\AppData\Local\Microsoft\Windows\Temporary Internet Files\Content.IE5\32KGRRQ3\MC900331992[1].wmf"/>
          <p:cNvPicPr>
            <a:picLocks noChangeAspect="1" noChangeArrowheads="1"/>
          </p:cNvPicPr>
          <p:nvPr/>
        </p:nvPicPr>
        <p:blipFill>
          <a:blip r:embed="rId5" cstate="print"/>
          <a:srcRect/>
          <a:stretch>
            <a:fillRect/>
          </a:stretch>
        </p:blipFill>
        <p:spPr bwMode="auto">
          <a:xfrm>
            <a:off x="7794947" y="5334000"/>
            <a:ext cx="1097420" cy="12772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a:normAutofit/>
          </a:bodyPr>
          <a:lstStyle/>
          <a:p>
            <a:r>
              <a:rPr lang="en-US" sz="4000" dirty="0">
                <a:solidFill>
                  <a:srgbClr val="00B0F0"/>
                </a:solidFill>
                <a:latin typeface="Jokerman" pitchFamily="82" charset="0"/>
              </a:rPr>
              <a:t>Personal Needs</a:t>
            </a: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b="1" u="sng" dirty="0">
                <a:solidFill>
                  <a:srgbClr val="FF0000"/>
                </a:solidFill>
                <a:latin typeface="Comic Sans MS" pitchFamily="66" charset="0"/>
              </a:rPr>
              <a:t>Bathroom </a:t>
            </a:r>
          </a:p>
          <a:p>
            <a:pPr>
              <a:buNone/>
            </a:pPr>
            <a:r>
              <a:rPr lang="en-US" b="1" dirty="0">
                <a:solidFill>
                  <a:srgbClr val="FF0000"/>
                </a:solidFill>
                <a:latin typeface="Comic Sans MS" pitchFamily="66" charset="0"/>
              </a:rPr>
              <a:t>   </a:t>
            </a:r>
            <a:r>
              <a:rPr lang="en-US" sz="2600" b="1" dirty="0">
                <a:solidFill>
                  <a:srgbClr val="FF0000"/>
                </a:solidFill>
                <a:latin typeface="Comic Sans MS" pitchFamily="66" charset="0"/>
              </a:rPr>
              <a:t>* Students get a pass to use the hallway bathroom as  </a:t>
            </a:r>
          </a:p>
          <a:p>
            <a:pPr>
              <a:buNone/>
            </a:pPr>
            <a:r>
              <a:rPr lang="en-US" sz="2600" b="1" dirty="0">
                <a:solidFill>
                  <a:srgbClr val="FF0000"/>
                </a:solidFill>
                <a:latin typeface="Comic Sans MS" pitchFamily="66" charset="0"/>
              </a:rPr>
              <a:t>      needed  </a:t>
            </a:r>
          </a:p>
          <a:p>
            <a:pPr>
              <a:buNone/>
            </a:pPr>
            <a:r>
              <a:rPr lang="en-US" sz="2600" b="1" dirty="0">
                <a:solidFill>
                  <a:srgbClr val="FF0000"/>
                </a:solidFill>
                <a:latin typeface="Comic Sans MS" pitchFamily="66" charset="0"/>
              </a:rPr>
              <a:t>    * We give frequent reminders - before lunch, after lunch, before a    </a:t>
            </a:r>
          </a:p>
          <a:p>
            <a:pPr>
              <a:buNone/>
            </a:pPr>
            <a:r>
              <a:rPr lang="en-US" sz="2600" b="1" dirty="0">
                <a:solidFill>
                  <a:srgbClr val="FF0000"/>
                </a:solidFill>
                <a:latin typeface="Comic Sans MS" pitchFamily="66" charset="0"/>
              </a:rPr>
              <a:t>      special, and before outside play.</a:t>
            </a:r>
          </a:p>
          <a:p>
            <a:endParaRPr lang="en-US" dirty="0">
              <a:latin typeface="Comic Sans MS" pitchFamily="66" charset="0"/>
            </a:endParaRPr>
          </a:p>
          <a:p>
            <a:r>
              <a:rPr lang="en-US" b="1" u="sng" dirty="0">
                <a:solidFill>
                  <a:srgbClr val="00B0F0"/>
                </a:solidFill>
                <a:latin typeface="Comic Sans MS" pitchFamily="66" charset="0"/>
              </a:rPr>
              <a:t>Drinks </a:t>
            </a:r>
          </a:p>
          <a:p>
            <a:pPr>
              <a:buNone/>
            </a:pPr>
            <a:r>
              <a:rPr lang="en-US" sz="2600" b="1" dirty="0">
                <a:solidFill>
                  <a:srgbClr val="00B0F0"/>
                </a:solidFill>
                <a:latin typeface="Comic Sans MS" pitchFamily="66" charset="0"/>
              </a:rPr>
              <a:t>   * Children can use our water fountain as necessary</a:t>
            </a:r>
          </a:p>
          <a:p>
            <a:endParaRPr lang="en-US" dirty="0">
              <a:latin typeface="Comic Sans MS" pitchFamily="66" charset="0"/>
            </a:endParaRPr>
          </a:p>
          <a:p>
            <a:r>
              <a:rPr lang="en-US" b="1" u="sng" dirty="0">
                <a:solidFill>
                  <a:srgbClr val="CC00FF"/>
                </a:solidFill>
                <a:latin typeface="Comic Sans MS" pitchFamily="66" charset="0"/>
              </a:rPr>
              <a:t>Change of Clothes </a:t>
            </a:r>
          </a:p>
          <a:p>
            <a:pPr>
              <a:buNone/>
            </a:pPr>
            <a:r>
              <a:rPr lang="en-US" sz="2300" b="1" dirty="0">
                <a:solidFill>
                  <a:srgbClr val="CC00FF"/>
                </a:solidFill>
                <a:latin typeface="Comic Sans MS" pitchFamily="66" charset="0"/>
              </a:rPr>
              <a:t>   *All children need a change of clothes - Please include underpants,   </a:t>
            </a:r>
          </a:p>
          <a:p>
            <a:pPr>
              <a:buNone/>
            </a:pPr>
            <a:r>
              <a:rPr lang="en-US" sz="2300" b="1" dirty="0">
                <a:solidFill>
                  <a:srgbClr val="CC00FF"/>
                </a:solidFill>
                <a:latin typeface="Comic Sans MS" pitchFamily="66" charset="0"/>
              </a:rPr>
              <a:t>    socks, and an appropriate outfit for the season we are in.  Accidents/spills still happen in first grade.</a:t>
            </a:r>
          </a:p>
          <a:p>
            <a:pPr>
              <a:buNone/>
            </a:pPr>
            <a:r>
              <a:rPr lang="en-US" sz="2300" b="1" dirty="0">
                <a:solidFill>
                  <a:srgbClr val="CC00FF"/>
                </a:solidFill>
                <a:latin typeface="Comic Sans MS" pitchFamily="66" charset="0"/>
              </a:rPr>
              <a:t>  </a:t>
            </a:r>
          </a:p>
          <a:p>
            <a:pPr>
              <a:buNone/>
            </a:pPr>
            <a:r>
              <a:rPr lang="en-US" sz="2300" b="1" dirty="0">
                <a:solidFill>
                  <a:srgbClr val="CC00FF"/>
                </a:solidFill>
                <a:latin typeface="Comic Sans MS" pitchFamily="66" charset="0"/>
              </a:rPr>
              <a:t>  *Check your child’s backpack daily- if soiled clothes are sent home,  </a:t>
            </a:r>
          </a:p>
          <a:p>
            <a:pPr>
              <a:buNone/>
            </a:pPr>
            <a:r>
              <a:rPr lang="en-US" sz="2300" b="1" dirty="0">
                <a:solidFill>
                  <a:srgbClr val="CC00FF"/>
                </a:solidFill>
                <a:latin typeface="Comic Sans MS" pitchFamily="66" charset="0"/>
              </a:rPr>
              <a:t>    please send in another set of clothing the next day.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rgbClr val="92D050"/>
          </a:solidFill>
        </p:spPr>
        <p:txBody>
          <a:bodyPr>
            <a:normAutofit fontScale="90000"/>
          </a:bodyPr>
          <a:lstStyle/>
          <a:p>
            <a:r>
              <a:rPr lang="en-US" dirty="0">
                <a:solidFill>
                  <a:srgbClr val="FF33CC"/>
                </a:solidFill>
                <a:latin typeface="Jokerman" pitchFamily="82" charset="0"/>
              </a:rPr>
              <a:t>Classroom Management</a:t>
            </a:r>
          </a:p>
        </p:txBody>
      </p:sp>
      <p:sp>
        <p:nvSpPr>
          <p:cNvPr id="3" name="Content Placeholder 2"/>
          <p:cNvSpPr>
            <a:spLocks noGrp="1"/>
          </p:cNvSpPr>
          <p:nvPr>
            <p:ph idx="1"/>
          </p:nvPr>
        </p:nvSpPr>
        <p:spPr>
          <a:xfrm>
            <a:off x="457200" y="1219200"/>
            <a:ext cx="8229600" cy="5410200"/>
          </a:xfrm>
        </p:spPr>
        <p:txBody>
          <a:bodyPr>
            <a:normAutofit fontScale="32500" lnSpcReduction="20000"/>
          </a:bodyPr>
          <a:lstStyle/>
          <a:p>
            <a:r>
              <a:rPr lang="en-US" sz="5500" b="1" u="sng" dirty="0">
                <a:solidFill>
                  <a:srgbClr val="FF0000"/>
                </a:solidFill>
                <a:latin typeface="Comic Sans MS" pitchFamily="66" charset="0"/>
              </a:rPr>
              <a:t>Absence Notes </a:t>
            </a:r>
          </a:p>
          <a:p>
            <a:pPr>
              <a:buNone/>
            </a:pPr>
            <a:r>
              <a:rPr lang="en-US" sz="3500" b="1" dirty="0">
                <a:solidFill>
                  <a:srgbClr val="FF0000"/>
                </a:solidFill>
                <a:latin typeface="Comic Sans MS" pitchFamily="66" charset="0"/>
              </a:rPr>
              <a:t>    </a:t>
            </a:r>
            <a:r>
              <a:rPr lang="en-US" sz="4300" b="1" dirty="0">
                <a:solidFill>
                  <a:srgbClr val="FF0000"/>
                </a:solidFill>
                <a:latin typeface="Comic Sans MS" pitchFamily="66" charset="0"/>
              </a:rPr>
              <a:t>*Attendance is taken by 9:15 on a computer database.  If your child is absent, please  </a:t>
            </a:r>
          </a:p>
          <a:p>
            <a:pPr>
              <a:buNone/>
            </a:pPr>
            <a:r>
              <a:rPr lang="en-US" sz="4300" b="1" dirty="0">
                <a:solidFill>
                  <a:srgbClr val="FF0000"/>
                </a:solidFill>
                <a:latin typeface="Comic Sans MS" pitchFamily="66" charset="0"/>
              </a:rPr>
              <a:t>  email me at </a:t>
            </a:r>
            <a:r>
              <a:rPr lang="en-US" sz="4300" b="1" dirty="0">
                <a:solidFill>
                  <a:srgbClr val="FF0000"/>
                </a:solidFill>
                <a:latin typeface="Comic Sans MS" pitchFamily="66" charset="0"/>
                <a:hlinkClick r:id="rId2"/>
              </a:rPr>
              <a:t>kwhelan@wcpss.net</a:t>
            </a:r>
            <a:r>
              <a:rPr lang="en-US" sz="4300" b="1" dirty="0">
                <a:solidFill>
                  <a:srgbClr val="FF0000"/>
                </a:solidFill>
                <a:latin typeface="Comic Sans MS" pitchFamily="66" charset="0"/>
              </a:rPr>
              <a:t> or call the office at </a:t>
            </a:r>
            <a:r>
              <a:rPr lang="en-US" sz="4300" b="1" dirty="0">
                <a:solidFill>
                  <a:srgbClr val="3333FF"/>
                </a:solidFill>
                <a:latin typeface="Comic Sans MS" pitchFamily="66" charset="0"/>
              </a:rPr>
              <a:t>460-3491 </a:t>
            </a:r>
            <a:r>
              <a:rPr lang="en-US" sz="4300" b="1" dirty="0">
                <a:solidFill>
                  <a:srgbClr val="FF0000"/>
                </a:solidFill>
                <a:latin typeface="Comic Sans MS" pitchFamily="66" charset="0"/>
              </a:rPr>
              <a:t>as to why your child is  </a:t>
            </a:r>
          </a:p>
          <a:p>
            <a:pPr>
              <a:buNone/>
            </a:pPr>
            <a:r>
              <a:rPr lang="en-US" sz="4300" b="1" dirty="0">
                <a:solidFill>
                  <a:srgbClr val="FF0000"/>
                </a:solidFill>
                <a:latin typeface="Comic Sans MS" pitchFamily="66" charset="0"/>
              </a:rPr>
              <a:t>  absent (a reason must be coded when I take attendance).    </a:t>
            </a:r>
          </a:p>
          <a:p>
            <a:pPr>
              <a:buNone/>
            </a:pPr>
            <a:r>
              <a:rPr lang="en-US" sz="4300" b="1" dirty="0">
                <a:solidFill>
                  <a:srgbClr val="FF0000"/>
                </a:solidFill>
                <a:latin typeface="Comic Sans MS" pitchFamily="66" charset="0"/>
              </a:rPr>
              <a:t> * For my records, please send an absence note/email when your child is absent.</a:t>
            </a:r>
          </a:p>
          <a:p>
            <a:pPr>
              <a:buNone/>
            </a:pPr>
            <a:endParaRPr lang="en-US" dirty="0">
              <a:latin typeface="Comic Sans MS" pitchFamily="66" charset="0"/>
            </a:endParaRPr>
          </a:p>
          <a:p>
            <a:r>
              <a:rPr lang="en-US" sz="5500" b="1" u="sng" dirty="0">
                <a:solidFill>
                  <a:srgbClr val="3333FF"/>
                </a:solidFill>
                <a:latin typeface="Comic Sans MS" pitchFamily="66" charset="0"/>
              </a:rPr>
              <a:t>Late To School </a:t>
            </a:r>
          </a:p>
          <a:p>
            <a:pPr>
              <a:buNone/>
            </a:pPr>
            <a:r>
              <a:rPr lang="en-US" sz="4500" b="1" dirty="0">
                <a:solidFill>
                  <a:srgbClr val="3333FF"/>
                </a:solidFill>
                <a:latin typeface="Comic Sans MS" pitchFamily="66" charset="0"/>
              </a:rPr>
              <a:t>   </a:t>
            </a:r>
            <a:r>
              <a:rPr lang="en-US" sz="4300" b="1" dirty="0">
                <a:solidFill>
                  <a:srgbClr val="3333FF"/>
                </a:solidFill>
                <a:latin typeface="Comic Sans MS" pitchFamily="66" charset="0"/>
              </a:rPr>
              <a:t>*If your child arrives anytime after the 9:15 bell, please make sure they get a late slip </a:t>
            </a:r>
          </a:p>
          <a:p>
            <a:pPr>
              <a:buNone/>
            </a:pPr>
            <a:r>
              <a:rPr lang="en-US" sz="4300" b="1" dirty="0">
                <a:solidFill>
                  <a:srgbClr val="3333FF"/>
                </a:solidFill>
                <a:latin typeface="Comic Sans MS" pitchFamily="66" charset="0"/>
              </a:rPr>
              <a:t>  from the office before coming to our classroom (parent should be present).  </a:t>
            </a:r>
          </a:p>
          <a:p>
            <a:pPr>
              <a:buNone/>
            </a:pPr>
            <a:r>
              <a:rPr lang="en-US" sz="3500" b="1" dirty="0">
                <a:solidFill>
                  <a:srgbClr val="3333FF"/>
                </a:solidFill>
                <a:latin typeface="Comic Sans MS" pitchFamily="66" charset="0"/>
              </a:rPr>
              <a:t>  </a:t>
            </a:r>
            <a:r>
              <a:rPr lang="en-US" sz="4300" b="1" dirty="0">
                <a:solidFill>
                  <a:srgbClr val="3333FF"/>
                </a:solidFill>
                <a:latin typeface="Comic Sans MS" pitchFamily="66" charset="0"/>
              </a:rPr>
              <a:t>*Please note that the children do “morning work” from 8:45-9:15.</a:t>
            </a:r>
          </a:p>
          <a:p>
            <a:endParaRPr lang="en-US" sz="4300" dirty="0">
              <a:latin typeface="Comic Sans MS" pitchFamily="66" charset="0"/>
            </a:endParaRPr>
          </a:p>
          <a:p>
            <a:r>
              <a:rPr lang="en-US" sz="5500" b="1" u="sng" dirty="0">
                <a:solidFill>
                  <a:srgbClr val="00B050"/>
                </a:solidFill>
                <a:latin typeface="Comic Sans MS" pitchFamily="66" charset="0"/>
              </a:rPr>
              <a:t>Changes In the Way Your Child Will Go Home</a:t>
            </a:r>
            <a:r>
              <a:rPr lang="en-US" sz="5500" b="1" dirty="0">
                <a:latin typeface="Comic Sans MS" pitchFamily="66" charset="0"/>
              </a:rPr>
              <a:t> </a:t>
            </a:r>
          </a:p>
          <a:p>
            <a:pPr>
              <a:buNone/>
            </a:pPr>
            <a:r>
              <a:rPr lang="en-US" sz="4300" b="1" dirty="0">
                <a:solidFill>
                  <a:srgbClr val="00B050"/>
                </a:solidFill>
                <a:latin typeface="Comic Sans MS" pitchFamily="66" charset="0"/>
              </a:rPr>
              <a:t>  *</a:t>
            </a:r>
            <a:r>
              <a:rPr lang="en-US" sz="4300" dirty="0">
                <a:solidFill>
                  <a:srgbClr val="00B050"/>
                </a:solidFill>
                <a:latin typeface="Comic Sans MS" pitchFamily="66" charset="0"/>
              </a:rPr>
              <a:t>A note is needed if you are changing the way your child goes home.  Please try to also write  </a:t>
            </a:r>
          </a:p>
          <a:p>
            <a:pPr>
              <a:buNone/>
            </a:pPr>
            <a:r>
              <a:rPr lang="en-US" sz="4300" dirty="0">
                <a:solidFill>
                  <a:srgbClr val="00B050"/>
                </a:solidFill>
                <a:latin typeface="Comic Sans MS" pitchFamily="66" charset="0"/>
              </a:rPr>
              <a:t>     a note if you plan on picking your child up early from school.</a:t>
            </a:r>
          </a:p>
          <a:p>
            <a:pPr>
              <a:buNone/>
            </a:pPr>
            <a:r>
              <a:rPr lang="en-US" sz="4300" dirty="0">
                <a:solidFill>
                  <a:srgbClr val="00B050"/>
                </a:solidFill>
                <a:latin typeface="Comic Sans MS" pitchFamily="66" charset="0"/>
              </a:rPr>
              <a:t>      </a:t>
            </a:r>
            <a:endParaRPr lang="en-US" sz="5500" dirty="0">
              <a:solidFill>
                <a:srgbClr val="00B050"/>
              </a:solidFill>
              <a:latin typeface="Comic Sans MS" pitchFamily="66" charset="0"/>
            </a:endParaRPr>
          </a:p>
          <a:p>
            <a:r>
              <a:rPr lang="en-US" sz="5500" b="1" u="sng" dirty="0">
                <a:solidFill>
                  <a:srgbClr val="CC00FF"/>
                </a:solidFill>
                <a:latin typeface="Comic Sans MS" pitchFamily="66" charset="0"/>
              </a:rPr>
              <a:t>Book Orders </a:t>
            </a:r>
          </a:p>
          <a:p>
            <a:pPr>
              <a:buNone/>
            </a:pPr>
            <a:r>
              <a:rPr lang="en-US" sz="5500" b="1" dirty="0">
                <a:solidFill>
                  <a:srgbClr val="CC00FF"/>
                </a:solidFill>
                <a:latin typeface="Comic Sans MS" pitchFamily="66" charset="0"/>
              </a:rPr>
              <a:t>   </a:t>
            </a:r>
            <a:r>
              <a:rPr lang="en-US" sz="4300" b="1" dirty="0">
                <a:solidFill>
                  <a:srgbClr val="CC00FF"/>
                </a:solidFill>
                <a:latin typeface="Comic Sans MS" pitchFamily="66" charset="0"/>
              </a:rPr>
              <a:t>* sent home monthly (online orders only)</a:t>
            </a:r>
            <a:endParaRPr lang="en-US" sz="4300" dirty="0">
              <a:latin typeface="Comic Sans MS" pitchFamily="66" charset="0"/>
            </a:endParaRPr>
          </a:p>
          <a:p>
            <a:endParaRPr lang="en-US" b="1" dirty="0">
              <a:latin typeface="Comic Sans MS" pitchFamily="66" charset="0"/>
            </a:endParaRPr>
          </a:p>
          <a:p>
            <a:r>
              <a:rPr lang="en-US" sz="5500" b="1" u="sng" dirty="0">
                <a:solidFill>
                  <a:srgbClr val="FF0000"/>
                </a:solidFill>
                <a:latin typeface="Comic Sans MS" pitchFamily="66" charset="0"/>
              </a:rPr>
              <a:t>Notes Home Folders</a:t>
            </a:r>
          </a:p>
          <a:p>
            <a:pPr>
              <a:buNone/>
            </a:pPr>
            <a:r>
              <a:rPr lang="en-US" sz="4300" dirty="0">
                <a:solidFill>
                  <a:srgbClr val="FF0000"/>
                </a:solidFill>
                <a:latin typeface="Comic Sans MS" pitchFamily="66" charset="0"/>
              </a:rPr>
              <a:t>      * Please check and empty them every night.  Return it to school daily.</a:t>
            </a:r>
          </a:p>
          <a:p>
            <a:pPr>
              <a:buNone/>
            </a:pPr>
            <a:r>
              <a:rPr lang="en-US" sz="3100" b="1" dirty="0">
                <a:solidFill>
                  <a:prstClr val="black"/>
                </a:solidFill>
                <a:latin typeface="Comic Sans MS" pitchFamily="66" charset="0"/>
              </a:rPr>
              <a:t>      If you have a note/any type of money (lunch money, check for a book order, etc.), please put it in this folder.  We are not permitted to go through a child’s backpack.</a:t>
            </a:r>
            <a:endParaRPr lang="en-US" sz="4300" dirty="0">
              <a:solidFill>
                <a:schemeClr val="tx2">
                  <a:lumMod val="60000"/>
                  <a:lumOff val="40000"/>
                </a:schemeClr>
              </a:solidFill>
              <a:latin typeface="Comic Sans MS" pitchFamily="66" charset="0"/>
            </a:endParaRPr>
          </a:p>
          <a:p>
            <a:pPr>
              <a:buNone/>
            </a:pPr>
            <a:endParaRPr lang="en-US"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1669</Words>
  <Application>Microsoft Office PowerPoint</Application>
  <PresentationFormat>On-screen Show (4:3)</PresentationFormat>
  <Paragraphs>202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Jokerman</vt:lpstr>
      <vt:lpstr>Office Theme</vt:lpstr>
      <vt:lpstr> Mrs. Whelan’s First Grade Class Information 2019-2020 </vt:lpstr>
      <vt:lpstr>Welcome To First Grade!</vt:lpstr>
      <vt:lpstr>Policies</vt:lpstr>
      <vt:lpstr>ELA (English Language Arts)</vt:lpstr>
      <vt:lpstr>Math</vt:lpstr>
      <vt:lpstr>PowerPoint Presentation</vt:lpstr>
      <vt:lpstr>PowerPoint Presentation</vt:lpstr>
      <vt:lpstr>Personal Needs</vt:lpstr>
      <vt:lpstr>Classroom Management</vt:lpstr>
      <vt:lpstr>Assignments</vt:lpstr>
      <vt:lpstr>Daily 5 and Cafe</vt:lpstr>
      <vt:lpstr>Academics *All goals and objectives will be sent home each quarter</vt:lpstr>
      <vt:lpstr>Thank you for coming tonight!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Whelan’s Kindergarten  Class Information</dc:title>
  <dc:creator>Karen</dc:creator>
  <cp:lastModifiedBy>kwhelan@wcpschools.wcpss.local</cp:lastModifiedBy>
  <cp:revision>51</cp:revision>
  <dcterms:created xsi:type="dcterms:W3CDTF">2011-08-21T15:38:35Z</dcterms:created>
  <dcterms:modified xsi:type="dcterms:W3CDTF">2019-09-04T14:44:22Z</dcterms:modified>
</cp:coreProperties>
</file>